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86" r:id="rId2"/>
    <p:sldId id="259" r:id="rId3"/>
    <p:sldId id="277" r:id="rId4"/>
    <p:sldId id="278" r:id="rId5"/>
    <p:sldId id="279" r:id="rId6"/>
    <p:sldId id="280" r:id="rId7"/>
    <p:sldId id="282" r:id="rId8"/>
    <p:sldId id="281" r:id="rId9"/>
    <p:sldId id="283" r:id="rId10"/>
    <p:sldId id="284" r:id="rId11"/>
    <p:sldId id="285" r:id="rId12"/>
    <p:sldId id="276" r:id="rId13"/>
  </p:sldIdLst>
  <p:sldSz cx="16459200" cy="10972800"/>
  <p:notesSz cx="16459200" cy="109728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2"/>
    <p:restoredTop sz="94650"/>
  </p:normalViewPr>
  <p:slideViewPr>
    <p:cSldViewPr>
      <p:cViewPr>
        <p:scale>
          <a:sx n="100" d="100"/>
          <a:sy n="100" d="100"/>
        </p:scale>
        <p:origin x="200" y="14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132638" cy="5508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9323388" y="0"/>
            <a:ext cx="7132637" cy="5508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5BAE3E-1F35-7B44-8E2E-A7C96662F9AE}" type="datetimeFigureOut">
              <a:rPr lang="en-US" smtClean="0"/>
              <a:t>10/4/23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451475" y="1371600"/>
            <a:ext cx="555625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646238" y="5280025"/>
            <a:ext cx="13166725" cy="43211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423525"/>
            <a:ext cx="7132638" cy="5492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9323388" y="10423525"/>
            <a:ext cx="7132637" cy="5492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47916-86BA-2547-99BF-5B86635CE5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70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47916-86BA-2547-99BF-5B86635CE5E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40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47916-86BA-2547-99BF-5B86635CE5E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2436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47916-86BA-2547-99BF-5B86635CE5E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44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A47916-86BA-2547-99BF-5B86635CE5E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52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34440" y="3401568"/>
            <a:ext cx="13990320" cy="230428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468880" y="6144768"/>
            <a:ext cx="11521440" cy="2743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7E7E7E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7E7E7E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7E7E7E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822960" y="2523744"/>
            <a:ext cx="7159752" cy="72420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8476488" y="2523744"/>
            <a:ext cx="7159752" cy="72420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6459199" cy="10972797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089404" y="4674108"/>
            <a:ext cx="12052554" cy="556793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200" b="0" i="0">
                <a:solidFill>
                  <a:srgbClr val="7E7E7E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6459199" cy="1097279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41394" y="311606"/>
            <a:ext cx="11460480" cy="10020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rgbClr val="7E7E7E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41394" y="3501644"/>
            <a:ext cx="12260580" cy="24650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rgbClr val="7E7E7E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5596128" y="10204704"/>
            <a:ext cx="5266944" cy="5486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822960" y="10204704"/>
            <a:ext cx="3785616" cy="5486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10/4/23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850624" y="10204704"/>
            <a:ext cx="3785616" cy="5486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ject 8">
            <a:extLst>
              <a:ext uri="{FF2B5EF4-FFF2-40B4-BE49-F238E27FC236}">
                <a16:creationId xmlns:a16="http://schemas.microsoft.com/office/drawing/2014/main" id="{F6E023E3-4FD4-B386-4A32-2C660A81E18E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00200" y="1447800"/>
            <a:ext cx="2057400" cy="1676400"/>
          </a:xfrm>
          <a:prstGeom prst="rect">
            <a:avLst/>
          </a:prstGeom>
        </p:spPr>
      </p:pic>
      <p:pic>
        <p:nvPicPr>
          <p:cNvPr id="12" name="object 9">
            <a:extLst>
              <a:ext uri="{FF2B5EF4-FFF2-40B4-BE49-F238E27FC236}">
                <a16:creationId xmlns:a16="http://schemas.microsoft.com/office/drawing/2014/main" id="{ADBD998A-40FE-E122-881B-4A678D2FDE35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2877800" y="1371600"/>
            <a:ext cx="2374900" cy="1752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E60179B-6D5F-23BF-1627-F0122B7A93C9}"/>
              </a:ext>
            </a:extLst>
          </p:cNvPr>
          <p:cNvSpPr txBox="1"/>
          <p:nvPr/>
        </p:nvSpPr>
        <p:spPr>
          <a:xfrm>
            <a:off x="4953000" y="4343400"/>
            <a:ext cx="80772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accent5">
                    <a:lumMod val="50000"/>
                  </a:schemeClr>
                </a:solidFill>
              </a:rPr>
              <a:t>Ad_Hoc Insights</a:t>
            </a:r>
          </a:p>
          <a:p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Consumer Goods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41A98AB-E657-F89F-855F-7045E6E966B2}"/>
              </a:ext>
            </a:extLst>
          </p:cNvPr>
          <p:cNvCxnSpPr>
            <a:cxnSpLocks/>
          </p:cNvCxnSpPr>
          <p:nvPr/>
        </p:nvCxnSpPr>
        <p:spPr>
          <a:xfrm>
            <a:off x="5029200" y="6324600"/>
            <a:ext cx="6553200" cy="0"/>
          </a:xfrm>
          <a:prstGeom prst="line">
            <a:avLst/>
          </a:prstGeom>
          <a:ln w="7620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F17FD8F-5102-574A-1A08-544E7010111E}"/>
              </a:ext>
            </a:extLst>
          </p:cNvPr>
          <p:cNvSpPr txBox="1"/>
          <p:nvPr/>
        </p:nvSpPr>
        <p:spPr>
          <a:xfrm>
            <a:off x="12620624" y="8534400"/>
            <a:ext cx="219322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Created by</a:t>
            </a:r>
          </a:p>
          <a:p>
            <a:r>
              <a:rPr lang="en-US" sz="2800" b="1" dirty="0"/>
              <a:t>Abhinandhan</a:t>
            </a:r>
          </a:p>
        </p:txBody>
      </p:sp>
      <p:pic>
        <p:nvPicPr>
          <p:cNvPr id="19" name="object 16">
            <a:extLst>
              <a:ext uri="{FF2B5EF4-FFF2-40B4-BE49-F238E27FC236}">
                <a16:creationId xmlns:a16="http://schemas.microsoft.com/office/drawing/2014/main" id="{AE6C9913-E118-40B4-F87B-5FEC1FB64EC9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591800" y="5524501"/>
            <a:ext cx="685799" cy="800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200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562CBBC-2CD1-2676-6400-C222D7FDCBB4}"/>
              </a:ext>
            </a:extLst>
          </p:cNvPr>
          <p:cNvSpPr txBox="1"/>
          <p:nvPr/>
        </p:nvSpPr>
        <p:spPr>
          <a:xfrm>
            <a:off x="2247900" y="8229600"/>
            <a:ext cx="1196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Retailers with $1219.08 Million which is 73.23% of gross sales for FY 2021 followed by Direct channel with $257.53 Million and Distributor with $188.03 Million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409F9A-EA66-713D-D0BF-7088D4F5DF16}"/>
              </a:ext>
            </a:extLst>
          </p:cNvPr>
          <p:cNvSpPr txBox="1"/>
          <p:nvPr/>
        </p:nvSpPr>
        <p:spPr>
          <a:xfrm>
            <a:off x="2209800" y="457200"/>
            <a:ext cx="1120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9. Which channel helped to bring more gross sales in the fiscal year 2021 and the percentage of contribution</a:t>
            </a:r>
          </a:p>
        </p:txBody>
      </p:sp>
      <p:pic>
        <p:nvPicPr>
          <p:cNvPr id="5" name="Picture 4" descr="A blue pie chart with a number of percentages&#10;&#10;Description automatically generated">
            <a:extLst>
              <a:ext uri="{FF2B5EF4-FFF2-40B4-BE49-F238E27FC236}">
                <a16:creationId xmlns:a16="http://schemas.microsoft.com/office/drawing/2014/main" id="{6502D744-B766-5C9F-2C2C-34A10C3D3B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806473"/>
            <a:ext cx="9906000" cy="522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166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562CBBC-2CD1-2676-6400-C222D7FDCBB4}"/>
              </a:ext>
            </a:extLst>
          </p:cNvPr>
          <p:cNvSpPr txBox="1"/>
          <p:nvPr/>
        </p:nvSpPr>
        <p:spPr>
          <a:xfrm>
            <a:off x="2514600" y="7850644"/>
            <a:ext cx="11963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For N&amp;S, the top selling product is AQ Pen Drive 2 IN 1 with a total of 7,01,373 quantities sold in FY 2021 followed by two variants of AQ Pen </a:t>
            </a:r>
            <a:r>
              <a:rPr lang="en-US" sz="2400" dirty="0" err="1"/>
              <a:t>Drivwe</a:t>
            </a:r>
            <a:r>
              <a:rPr lang="en-US" sz="2400" dirty="0"/>
              <a:t> DRC with 6,88,003 and 6,76,245 quantity sold respectively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For P&amp;A, top selling product is AQ Gamers </a:t>
            </a:r>
            <a:r>
              <a:rPr lang="en-US" sz="2400" dirty="0" err="1"/>
              <a:t>Ms</a:t>
            </a:r>
            <a:r>
              <a:rPr lang="en-US" sz="2400" dirty="0"/>
              <a:t> with 4,28,498 quantities sold followed by two variants of AQ Maxima </a:t>
            </a:r>
            <a:r>
              <a:rPr lang="en-US" sz="2400" dirty="0" err="1"/>
              <a:t>Ms</a:t>
            </a:r>
            <a:endParaRPr lang="en-US" sz="2400" dirty="0"/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For PC, top selling product is AQ Digit PC with 17,434 quantities sold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The company can take some strategic decisions to improve sale in PC division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409F9A-EA66-713D-D0BF-7088D4F5DF16}"/>
              </a:ext>
            </a:extLst>
          </p:cNvPr>
          <p:cNvSpPr txBox="1"/>
          <p:nvPr/>
        </p:nvSpPr>
        <p:spPr>
          <a:xfrm>
            <a:off x="2209800" y="457200"/>
            <a:ext cx="1120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10. Get the top 3 products in each division that have a high total_sold_quantity in the fiscal_year 2021</a:t>
            </a:r>
          </a:p>
        </p:txBody>
      </p:sp>
      <p:pic>
        <p:nvPicPr>
          <p:cNvPr id="3" name="Picture 2" descr="A graph of blue rectangular bars&#10;&#10;Description automatically generated with medium confidence">
            <a:extLst>
              <a:ext uri="{FF2B5EF4-FFF2-40B4-BE49-F238E27FC236}">
                <a16:creationId xmlns:a16="http://schemas.microsoft.com/office/drawing/2014/main" id="{874C0AAF-EE9E-8DC5-D0C8-510AB02E9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763256"/>
            <a:ext cx="10103523" cy="5181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35E1EF-6B0B-9B3F-8277-E94B10D61F0E}"/>
              </a:ext>
            </a:extLst>
          </p:cNvPr>
          <p:cNvSpPr txBox="1"/>
          <p:nvPr/>
        </p:nvSpPr>
        <p:spPr>
          <a:xfrm>
            <a:off x="7261969" y="7239000"/>
            <a:ext cx="1382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1472460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92804" y="2663825"/>
            <a:ext cx="7569834" cy="21291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800" b="1" spc="-5" dirty="0">
                <a:solidFill>
                  <a:srgbClr val="0F243E"/>
                </a:solidFill>
                <a:latin typeface="Calibri"/>
                <a:cs typeface="Calibri"/>
              </a:rPr>
              <a:t>Thank</a:t>
            </a:r>
            <a:r>
              <a:rPr sz="13800" b="1" spc="-80" dirty="0">
                <a:solidFill>
                  <a:srgbClr val="0F243E"/>
                </a:solidFill>
                <a:latin typeface="Calibri"/>
                <a:cs typeface="Calibri"/>
              </a:rPr>
              <a:t> </a:t>
            </a:r>
            <a:r>
              <a:rPr sz="13800" b="1" spc="-55" dirty="0">
                <a:solidFill>
                  <a:srgbClr val="0F243E"/>
                </a:solidFill>
                <a:latin typeface="Calibri"/>
                <a:cs typeface="Calibri"/>
              </a:rPr>
              <a:t>you</a:t>
            </a:r>
            <a:endParaRPr sz="13800">
              <a:latin typeface="Calibri"/>
              <a:cs typeface="Calibr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3405251" y="4626864"/>
            <a:ext cx="7545705" cy="114300"/>
          </a:xfrm>
          <a:custGeom>
            <a:avLst/>
            <a:gdLst/>
            <a:ahLst/>
            <a:cxnLst/>
            <a:rect l="l" t="t" r="r" b="b"/>
            <a:pathLst>
              <a:path w="7545705" h="114300">
                <a:moveTo>
                  <a:pt x="7545324" y="0"/>
                </a:moveTo>
                <a:lnTo>
                  <a:pt x="0" y="0"/>
                </a:lnTo>
                <a:lnTo>
                  <a:pt x="0" y="114300"/>
                </a:lnTo>
                <a:lnTo>
                  <a:pt x="7545324" y="114300"/>
                </a:lnTo>
                <a:lnTo>
                  <a:pt x="7545324" y="0"/>
                </a:lnTo>
                <a:close/>
              </a:path>
            </a:pathLst>
          </a:custGeom>
          <a:solidFill>
            <a:srgbClr val="0F243E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11175174" y="3250374"/>
            <a:ext cx="1349375" cy="1425575"/>
            <a:chOff x="11175174" y="3250374"/>
            <a:chExt cx="1349375" cy="1425575"/>
          </a:xfrm>
        </p:grpSpPr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02161" y="3277361"/>
              <a:ext cx="1295400" cy="1371600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989942" y="3686555"/>
              <a:ext cx="134874" cy="14287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574906" y="3686555"/>
              <a:ext cx="134874" cy="142875"/>
            </a:xfrm>
            <a:prstGeom prst="rect">
              <a:avLst/>
            </a:prstGeom>
          </p:spPr>
        </p:pic>
        <p:sp>
          <p:nvSpPr>
            <p:cNvPr id="8" name="object 8"/>
            <p:cNvSpPr/>
            <p:nvPr/>
          </p:nvSpPr>
          <p:spPr>
            <a:xfrm>
              <a:off x="11483339" y="4235688"/>
              <a:ext cx="743585" cy="181610"/>
            </a:xfrm>
            <a:custGeom>
              <a:avLst/>
              <a:gdLst/>
              <a:ahLst/>
              <a:cxnLst/>
              <a:rect l="l" t="t" r="r" b="b"/>
              <a:pathLst>
                <a:path w="743584" h="181610">
                  <a:moveTo>
                    <a:pt x="31114" y="4460"/>
                  </a:moveTo>
                  <a:lnTo>
                    <a:pt x="0" y="48656"/>
                  </a:lnTo>
                  <a:lnTo>
                    <a:pt x="21843" y="64023"/>
                  </a:lnTo>
                  <a:lnTo>
                    <a:pt x="45338" y="79517"/>
                  </a:lnTo>
                  <a:lnTo>
                    <a:pt x="67182" y="92852"/>
                  </a:lnTo>
                  <a:lnTo>
                    <a:pt x="67944" y="93360"/>
                  </a:lnTo>
                  <a:lnTo>
                    <a:pt x="89915" y="105806"/>
                  </a:lnTo>
                  <a:lnTo>
                    <a:pt x="90677" y="106314"/>
                  </a:lnTo>
                  <a:lnTo>
                    <a:pt x="112649" y="117744"/>
                  </a:lnTo>
                  <a:lnTo>
                    <a:pt x="113537" y="118252"/>
                  </a:lnTo>
                  <a:lnTo>
                    <a:pt x="135508" y="128793"/>
                  </a:lnTo>
                  <a:lnTo>
                    <a:pt x="136525" y="129174"/>
                  </a:lnTo>
                  <a:lnTo>
                    <a:pt x="158368" y="138572"/>
                  </a:lnTo>
                  <a:lnTo>
                    <a:pt x="159384" y="138953"/>
                  </a:lnTo>
                  <a:lnTo>
                    <a:pt x="181228" y="147462"/>
                  </a:lnTo>
                  <a:lnTo>
                    <a:pt x="182244" y="147843"/>
                  </a:lnTo>
                  <a:lnTo>
                    <a:pt x="205231" y="155717"/>
                  </a:lnTo>
                  <a:lnTo>
                    <a:pt x="227202" y="162194"/>
                  </a:lnTo>
                  <a:lnTo>
                    <a:pt x="228345" y="162448"/>
                  </a:lnTo>
                  <a:lnTo>
                    <a:pt x="251332" y="168163"/>
                  </a:lnTo>
                  <a:lnTo>
                    <a:pt x="273303" y="172608"/>
                  </a:lnTo>
                  <a:lnTo>
                    <a:pt x="274446" y="172862"/>
                  </a:lnTo>
                  <a:lnTo>
                    <a:pt x="296290" y="176418"/>
                  </a:lnTo>
                  <a:lnTo>
                    <a:pt x="320675" y="179085"/>
                  </a:lnTo>
                  <a:lnTo>
                    <a:pt x="342518" y="180609"/>
                  </a:lnTo>
                  <a:lnTo>
                    <a:pt x="343788" y="180736"/>
                  </a:lnTo>
                  <a:lnTo>
                    <a:pt x="365759" y="181117"/>
                  </a:lnTo>
                  <a:lnTo>
                    <a:pt x="366902" y="181117"/>
                  </a:lnTo>
                  <a:lnTo>
                    <a:pt x="388874" y="180736"/>
                  </a:lnTo>
                  <a:lnTo>
                    <a:pt x="390143" y="180609"/>
                  </a:lnTo>
                  <a:lnTo>
                    <a:pt x="411987" y="179085"/>
                  </a:lnTo>
                  <a:lnTo>
                    <a:pt x="436371" y="176418"/>
                  </a:lnTo>
                  <a:lnTo>
                    <a:pt x="458215" y="172862"/>
                  </a:lnTo>
                  <a:lnTo>
                    <a:pt x="459358" y="172608"/>
                  </a:lnTo>
                  <a:lnTo>
                    <a:pt x="481329" y="168163"/>
                  </a:lnTo>
                  <a:lnTo>
                    <a:pt x="504316" y="162448"/>
                  </a:lnTo>
                  <a:lnTo>
                    <a:pt x="505459" y="162194"/>
                  </a:lnTo>
                  <a:lnTo>
                    <a:pt x="527303" y="155717"/>
                  </a:lnTo>
                  <a:lnTo>
                    <a:pt x="550417" y="147843"/>
                  </a:lnTo>
                  <a:lnTo>
                    <a:pt x="551306" y="147462"/>
                  </a:lnTo>
                  <a:lnTo>
                    <a:pt x="573277" y="138953"/>
                  </a:lnTo>
                  <a:lnTo>
                    <a:pt x="596137" y="129174"/>
                  </a:lnTo>
                  <a:lnTo>
                    <a:pt x="597026" y="128666"/>
                  </a:lnTo>
                  <a:lnTo>
                    <a:pt x="599974" y="127269"/>
                  </a:lnTo>
                  <a:lnTo>
                    <a:pt x="365759" y="127269"/>
                  </a:lnTo>
                  <a:lnTo>
                    <a:pt x="366331" y="127256"/>
                  </a:lnTo>
                  <a:lnTo>
                    <a:pt x="345058" y="126761"/>
                  </a:lnTo>
                  <a:lnTo>
                    <a:pt x="346328" y="126761"/>
                  </a:lnTo>
                  <a:lnTo>
                    <a:pt x="326188" y="125364"/>
                  </a:lnTo>
                  <a:lnTo>
                    <a:pt x="325500" y="125364"/>
                  </a:lnTo>
                  <a:lnTo>
                    <a:pt x="303656" y="122951"/>
                  </a:lnTo>
                  <a:lnTo>
                    <a:pt x="304142" y="122951"/>
                  </a:lnTo>
                  <a:lnTo>
                    <a:pt x="284525" y="119776"/>
                  </a:lnTo>
                  <a:lnTo>
                    <a:pt x="284099" y="119776"/>
                  </a:lnTo>
                  <a:lnTo>
                    <a:pt x="262254" y="115331"/>
                  </a:lnTo>
                  <a:lnTo>
                    <a:pt x="262750" y="115331"/>
                  </a:lnTo>
                  <a:lnTo>
                    <a:pt x="241426" y="110124"/>
                  </a:lnTo>
                  <a:lnTo>
                    <a:pt x="241581" y="110124"/>
                  </a:lnTo>
                  <a:lnTo>
                    <a:pt x="221764" y="104282"/>
                  </a:lnTo>
                  <a:lnTo>
                    <a:pt x="221614" y="104282"/>
                  </a:lnTo>
                  <a:lnTo>
                    <a:pt x="220471" y="103901"/>
                  </a:lnTo>
                  <a:lnTo>
                    <a:pt x="200881" y="97170"/>
                  </a:lnTo>
                  <a:lnTo>
                    <a:pt x="200659" y="97170"/>
                  </a:lnTo>
                  <a:lnTo>
                    <a:pt x="179794" y="89042"/>
                  </a:lnTo>
                  <a:lnTo>
                    <a:pt x="157860" y="79644"/>
                  </a:lnTo>
                  <a:lnTo>
                    <a:pt x="137837" y="69992"/>
                  </a:lnTo>
                  <a:lnTo>
                    <a:pt x="137667" y="69992"/>
                  </a:lnTo>
                  <a:lnTo>
                    <a:pt x="116784" y="58943"/>
                  </a:lnTo>
                  <a:lnTo>
                    <a:pt x="116585" y="58943"/>
                  </a:lnTo>
                  <a:lnTo>
                    <a:pt x="94741" y="46497"/>
                  </a:lnTo>
                  <a:lnTo>
                    <a:pt x="94882" y="46497"/>
                  </a:lnTo>
                  <a:lnTo>
                    <a:pt x="74362" y="33924"/>
                  </a:lnTo>
                  <a:lnTo>
                    <a:pt x="53094" y="19954"/>
                  </a:lnTo>
                  <a:lnTo>
                    <a:pt x="52958" y="19954"/>
                  </a:lnTo>
                  <a:lnTo>
                    <a:pt x="31114" y="4460"/>
                  </a:lnTo>
                  <a:close/>
                </a:path>
                <a:path w="743584" h="181610">
                  <a:moveTo>
                    <a:pt x="366331" y="127256"/>
                  </a:moveTo>
                  <a:lnTo>
                    <a:pt x="365759" y="127269"/>
                  </a:lnTo>
                  <a:lnTo>
                    <a:pt x="366902" y="127269"/>
                  </a:lnTo>
                  <a:lnTo>
                    <a:pt x="366331" y="127256"/>
                  </a:lnTo>
                  <a:close/>
                </a:path>
                <a:path w="743584" h="181610">
                  <a:moveTo>
                    <a:pt x="408304" y="125237"/>
                  </a:moveTo>
                  <a:lnTo>
                    <a:pt x="386333" y="126761"/>
                  </a:lnTo>
                  <a:lnTo>
                    <a:pt x="387603" y="126761"/>
                  </a:lnTo>
                  <a:lnTo>
                    <a:pt x="366331" y="127256"/>
                  </a:lnTo>
                  <a:lnTo>
                    <a:pt x="366902" y="127269"/>
                  </a:lnTo>
                  <a:lnTo>
                    <a:pt x="599974" y="127269"/>
                  </a:lnTo>
                  <a:lnTo>
                    <a:pt x="603993" y="125364"/>
                  </a:lnTo>
                  <a:lnTo>
                    <a:pt x="407161" y="125364"/>
                  </a:lnTo>
                  <a:lnTo>
                    <a:pt x="408304" y="125237"/>
                  </a:lnTo>
                  <a:close/>
                </a:path>
                <a:path w="743584" h="181610">
                  <a:moveTo>
                    <a:pt x="324357" y="125237"/>
                  </a:moveTo>
                  <a:lnTo>
                    <a:pt x="325500" y="125364"/>
                  </a:lnTo>
                  <a:lnTo>
                    <a:pt x="326188" y="125364"/>
                  </a:lnTo>
                  <a:lnTo>
                    <a:pt x="324357" y="125237"/>
                  </a:lnTo>
                  <a:close/>
                </a:path>
                <a:path w="743584" h="181610">
                  <a:moveTo>
                    <a:pt x="609084" y="122951"/>
                  </a:moveTo>
                  <a:lnTo>
                    <a:pt x="429005" y="122951"/>
                  </a:lnTo>
                  <a:lnTo>
                    <a:pt x="407161" y="125364"/>
                  </a:lnTo>
                  <a:lnTo>
                    <a:pt x="603993" y="125364"/>
                  </a:lnTo>
                  <a:lnTo>
                    <a:pt x="609084" y="122951"/>
                  </a:lnTo>
                  <a:close/>
                </a:path>
                <a:path w="743584" h="181610">
                  <a:moveTo>
                    <a:pt x="304142" y="122951"/>
                  </a:moveTo>
                  <a:lnTo>
                    <a:pt x="303656" y="122951"/>
                  </a:lnTo>
                  <a:lnTo>
                    <a:pt x="304926" y="123078"/>
                  </a:lnTo>
                  <a:lnTo>
                    <a:pt x="304142" y="122951"/>
                  </a:lnTo>
                  <a:close/>
                </a:path>
                <a:path w="743584" h="181610">
                  <a:moveTo>
                    <a:pt x="449706" y="119522"/>
                  </a:moveTo>
                  <a:lnTo>
                    <a:pt x="427735" y="123078"/>
                  </a:lnTo>
                  <a:lnTo>
                    <a:pt x="429005" y="122951"/>
                  </a:lnTo>
                  <a:lnTo>
                    <a:pt x="609084" y="122951"/>
                  </a:lnTo>
                  <a:lnTo>
                    <a:pt x="615782" y="119776"/>
                  </a:lnTo>
                  <a:lnTo>
                    <a:pt x="448563" y="119776"/>
                  </a:lnTo>
                  <a:lnTo>
                    <a:pt x="449706" y="119522"/>
                  </a:lnTo>
                  <a:close/>
                </a:path>
                <a:path w="743584" h="181610">
                  <a:moveTo>
                    <a:pt x="282955" y="119522"/>
                  </a:moveTo>
                  <a:lnTo>
                    <a:pt x="284099" y="119776"/>
                  </a:lnTo>
                  <a:lnTo>
                    <a:pt x="284525" y="119776"/>
                  </a:lnTo>
                  <a:lnTo>
                    <a:pt x="282955" y="119522"/>
                  </a:lnTo>
                  <a:close/>
                </a:path>
                <a:path w="743584" h="181610">
                  <a:moveTo>
                    <a:pt x="624498" y="115331"/>
                  </a:moveTo>
                  <a:lnTo>
                    <a:pt x="470407" y="115331"/>
                  </a:lnTo>
                  <a:lnTo>
                    <a:pt x="448563" y="119776"/>
                  </a:lnTo>
                  <a:lnTo>
                    <a:pt x="615782" y="119776"/>
                  </a:lnTo>
                  <a:lnTo>
                    <a:pt x="618998" y="118252"/>
                  </a:lnTo>
                  <a:lnTo>
                    <a:pt x="619886" y="117744"/>
                  </a:lnTo>
                  <a:lnTo>
                    <a:pt x="624498" y="115331"/>
                  </a:lnTo>
                  <a:close/>
                </a:path>
                <a:path w="743584" h="181610">
                  <a:moveTo>
                    <a:pt x="262750" y="115331"/>
                  </a:moveTo>
                  <a:lnTo>
                    <a:pt x="262254" y="115331"/>
                  </a:lnTo>
                  <a:lnTo>
                    <a:pt x="263270" y="115458"/>
                  </a:lnTo>
                  <a:lnTo>
                    <a:pt x="262750" y="115331"/>
                  </a:lnTo>
                  <a:close/>
                </a:path>
                <a:path w="743584" h="181610">
                  <a:moveTo>
                    <a:pt x="634449" y="110124"/>
                  </a:moveTo>
                  <a:lnTo>
                    <a:pt x="491235" y="110124"/>
                  </a:lnTo>
                  <a:lnTo>
                    <a:pt x="469391" y="115458"/>
                  </a:lnTo>
                  <a:lnTo>
                    <a:pt x="470407" y="115331"/>
                  </a:lnTo>
                  <a:lnTo>
                    <a:pt x="624498" y="115331"/>
                  </a:lnTo>
                  <a:lnTo>
                    <a:pt x="634449" y="110124"/>
                  </a:lnTo>
                  <a:close/>
                </a:path>
                <a:path w="743584" h="181610">
                  <a:moveTo>
                    <a:pt x="242326" y="110344"/>
                  </a:moveTo>
                  <a:lnTo>
                    <a:pt x="242467" y="110378"/>
                  </a:lnTo>
                  <a:lnTo>
                    <a:pt x="242326" y="110344"/>
                  </a:lnTo>
                  <a:close/>
                </a:path>
                <a:path w="743584" h="181610">
                  <a:moveTo>
                    <a:pt x="511834" y="103969"/>
                  </a:moveTo>
                  <a:lnTo>
                    <a:pt x="490092" y="110378"/>
                  </a:lnTo>
                  <a:lnTo>
                    <a:pt x="491235" y="110124"/>
                  </a:lnTo>
                  <a:lnTo>
                    <a:pt x="634449" y="110124"/>
                  </a:lnTo>
                  <a:lnTo>
                    <a:pt x="641730" y="106314"/>
                  </a:lnTo>
                  <a:lnTo>
                    <a:pt x="645296" y="104282"/>
                  </a:lnTo>
                  <a:lnTo>
                    <a:pt x="510920" y="104282"/>
                  </a:lnTo>
                  <a:lnTo>
                    <a:pt x="511834" y="103969"/>
                  </a:lnTo>
                  <a:close/>
                </a:path>
                <a:path w="743584" h="181610">
                  <a:moveTo>
                    <a:pt x="241581" y="110124"/>
                  </a:moveTo>
                  <a:lnTo>
                    <a:pt x="241426" y="110124"/>
                  </a:lnTo>
                  <a:lnTo>
                    <a:pt x="242326" y="110344"/>
                  </a:lnTo>
                  <a:lnTo>
                    <a:pt x="241581" y="110124"/>
                  </a:lnTo>
                  <a:close/>
                </a:path>
                <a:path w="743584" h="181610">
                  <a:moveTo>
                    <a:pt x="220701" y="103969"/>
                  </a:moveTo>
                  <a:lnTo>
                    <a:pt x="221614" y="104282"/>
                  </a:lnTo>
                  <a:lnTo>
                    <a:pt x="221764" y="104282"/>
                  </a:lnTo>
                  <a:lnTo>
                    <a:pt x="220701" y="103969"/>
                  </a:lnTo>
                  <a:close/>
                </a:path>
                <a:path w="743584" h="181610">
                  <a:moveTo>
                    <a:pt x="645965" y="103901"/>
                  </a:moveTo>
                  <a:lnTo>
                    <a:pt x="512063" y="103901"/>
                  </a:lnTo>
                  <a:lnTo>
                    <a:pt x="510920" y="104282"/>
                  </a:lnTo>
                  <a:lnTo>
                    <a:pt x="645296" y="104282"/>
                  </a:lnTo>
                  <a:lnTo>
                    <a:pt x="645965" y="103901"/>
                  </a:lnTo>
                  <a:close/>
                </a:path>
                <a:path w="743584" h="181610">
                  <a:moveTo>
                    <a:pt x="220504" y="103901"/>
                  </a:moveTo>
                  <a:lnTo>
                    <a:pt x="220701" y="103969"/>
                  </a:lnTo>
                  <a:lnTo>
                    <a:pt x="220504" y="103901"/>
                  </a:lnTo>
                  <a:close/>
                </a:path>
                <a:path w="743584" h="181610">
                  <a:moveTo>
                    <a:pt x="532764" y="96789"/>
                  </a:moveTo>
                  <a:lnTo>
                    <a:pt x="511834" y="103969"/>
                  </a:lnTo>
                  <a:lnTo>
                    <a:pt x="512063" y="103901"/>
                  </a:lnTo>
                  <a:lnTo>
                    <a:pt x="645965" y="103901"/>
                  </a:lnTo>
                  <a:lnTo>
                    <a:pt x="657777" y="97170"/>
                  </a:lnTo>
                  <a:lnTo>
                    <a:pt x="531876" y="97170"/>
                  </a:lnTo>
                  <a:lnTo>
                    <a:pt x="532764" y="96789"/>
                  </a:lnTo>
                  <a:close/>
                </a:path>
                <a:path w="743584" h="181610">
                  <a:moveTo>
                    <a:pt x="199770" y="96789"/>
                  </a:moveTo>
                  <a:lnTo>
                    <a:pt x="200659" y="97170"/>
                  </a:lnTo>
                  <a:lnTo>
                    <a:pt x="200881" y="97170"/>
                  </a:lnTo>
                  <a:lnTo>
                    <a:pt x="199770" y="96789"/>
                  </a:lnTo>
                  <a:close/>
                </a:path>
                <a:path w="743584" h="181610">
                  <a:moveTo>
                    <a:pt x="672026" y="88661"/>
                  </a:moveTo>
                  <a:lnTo>
                    <a:pt x="553719" y="88661"/>
                  </a:lnTo>
                  <a:lnTo>
                    <a:pt x="552830" y="89042"/>
                  </a:lnTo>
                  <a:lnTo>
                    <a:pt x="531876" y="97170"/>
                  </a:lnTo>
                  <a:lnTo>
                    <a:pt x="657777" y="97170"/>
                  </a:lnTo>
                  <a:lnTo>
                    <a:pt x="664463" y="93360"/>
                  </a:lnTo>
                  <a:lnTo>
                    <a:pt x="665226" y="92852"/>
                  </a:lnTo>
                  <a:lnTo>
                    <a:pt x="672026" y="88661"/>
                  </a:lnTo>
                  <a:close/>
                </a:path>
                <a:path w="743584" h="181610">
                  <a:moveTo>
                    <a:pt x="178852" y="88676"/>
                  </a:moveTo>
                  <a:lnTo>
                    <a:pt x="179704" y="89042"/>
                  </a:lnTo>
                  <a:lnTo>
                    <a:pt x="178852" y="88676"/>
                  </a:lnTo>
                  <a:close/>
                </a:path>
                <a:path w="743584" h="181610">
                  <a:moveTo>
                    <a:pt x="553683" y="88676"/>
                  </a:moveTo>
                  <a:lnTo>
                    <a:pt x="552741" y="89042"/>
                  </a:lnTo>
                  <a:lnTo>
                    <a:pt x="553683" y="88676"/>
                  </a:lnTo>
                  <a:close/>
                </a:path>
                <a:path w="743584" h="181610">
                  <a:moveTo>
                    <a:pt x="178819" y="88661"/>
                  </a:moveTo>
                  <a:close/>
                </a:path>
                <a:path w="743584" h="181610">
                  <a:moveTo>
                    <a:pt x="686657" y="79644"/>
                  </a:moveTo>
                  <a:lnTo>
                    <a:pt x="574675" y="79644"/>
                  </a:lnTo>
                  <a:lnTo>
                    <a:pt x="553683" y="88676"/>
                  </a:lnTo>
                  <a:lnTo>
                    <a:pt x="672026" y="88661"/>
                  </a:lnTo>
                  <a:lnTo>
                    <a:pt x="686657" y="79644"/>
                  </a:lnTo>
                  <a:close/>
                </a:path>
                <a:path w="743584" h="181610">
                  <a:moveTo>
                    <a:pt x="157955" y="79644"/>
                  </a:moveTo>
                  <a:lnTo>
                    <a:pt x="158750" y="80025"/>
                  </a:lnTo>
                  <a:lnTo>
                    <a:pt x="157955" y="79644"/>
                  </a:lnTo>
                  <a:close/>
                </a:path>
                <a:path w="743584" h="181610">
                  <a:moveTo>
                    <a:pt x="702008" y="69611"/>
                  </a:moveTo>
                  <a:lnTo>
                    <a:pt x="595629" y="69611"/>
                  </a:lnTo>
                  <a:lnTo>
                    <a:pt x="573785" y="80025"/>
                  </a:lnTo>
                  <a:lnTo>
                    <a:pt x="574675" y="79644"/>
                  </a:lnTo>
                  <a:lnTo>
                    <a:pt x="686657" y="79644"/>
                  </a:lnTo>
                  <a:lnTo>
                    <a:pt x="687069" y="79390"/>
                  </a:lnTo>
                  <a:lnTo>
                    <a:pt x="687831" y="79009"/>
                  </a:lnTo>
                  <a:lnTo>
                    <a:pt x="702008" y="69611"/>
                  </a:lnTo>
                  <a:close/>
                </a:path>
                <a:path w="743584" h="181610">
                  <a:moveTo>
                    <a:pt x="136778" y="69484"/>
                  </a:moveTo>
                  <a:lnTo>
                    <a:pt x="137667" y="69992"/>
                  </a:lnTo>
                  <a:lnTo>
                    <a:pt x="137837" y="69992"/>
                  </a:lnTo>
                  <a:lnTo>
                    <a:pt x="136778" y="69484"/>
                  </a:lnTo>
                  <a:close/>
                </a:path>
                <a:path w="743584" h="181610">
                  <a:moveTo>
                    <a:pt x="734321" y="46497"/>
                  </a:moveTo>
                  <a:lnTo>
                    <a:pt x="637793" y="46497"/>
                  </a:lnTo>
                  <a:lnTo>
                    <a:pt x="615823" y="58943"/>
                  </a:lnTo>
                  <a:lnTo>
                    <a:pt x="594740" y="69992"/>
                  </a:lnTo>
                  <a:lnTo>
                    <a:pt x="595629" y="69611"/>
                  </a:lnTo>
                  <a:lnTo>
                    <a:pt x="702008" y="69611"/>
                  </a:lnTo>
                  <a:lnTo>
                    <a:pt x="710437" y="64023"/>
                  </a:lnTo>
                  <a:lnTo>
                    <a:pt x="732281" y="48656"/>
                  </a:lnTo>
                  <a:lnTo>
                    <a:pt x="734321" y="46497"/>
                  </a:lnTo>
                  <a:close/>
                </a:path>
                <a:path w="743584" h="181610">
                  <a:moveTo>
                    <a:pt x="115824" y="58435"/>
                  </a:moveTo>
                  <a:lnTo>
                    <a:pt x="116585" y="58943"/>
                  </a:lnTo>
                  <a:lnTo>
                    <a:pt x="116784" y="58943"/>
                  </a:lnTo>
                  <a:lnTo>
                    <a:pt x="115824" y="58435"/>
                  </a:lnTo>
                  <a:close/>
                </a:path>
                <a:path w="743584" h="181610">
                  <a:moveTo>
                    <a:pt x="616711" y="58435"/>
                  </a:moveTo>
                  <a:lnTo>
                    <a:pt x="615746" y="58943"/>
                  </a:lnTo>
                  <a:lnTo>
                    <a:pt x="616711" y="58435"/>
                  </a:lnTo>
                  <a:close/>
                </a:path>
                <a:path w="743584" h="181610">
                  <a:moveTo>
                    <a:pt x="94882" y="46497"/>
                  </a:moveTo>
                  <a:lnTo>
                    <a:pt x="94741" y="46497"/>
                  </a:lnTo>
                  <a:lnTo>
                    <a:pt x="95503" y="46878"/>
                  </a:lnTo>
                  <a:lnTo>
                    <a:pt x="94882" y="46497"/>
                  </a:lnTo>
                  <a:close/>
                </a:path>
                <a:path w="743584" h="181610">
                  <a:moveTo>
                    <a:pt x="742436" y="33543"/>
                  </a:moveTo>
                  <a:lnTo>
                    <a:pt x="658749" y="33543"/>
                  </a:lnTo>
                  <a:lnTo>
                    <a:pt x="637031" y="46878"/>
                  </a:lnTo>
                  <a:lnTo>
                    <a:pt x="637793" y="46497"/>
                  </a:lnTo>
                  <a:lnTo>
                    <a:pt x="734321" y="46497"/>
                  </a:lnTo>
                  <a:lnTo>
                    <a:pt x="739651" y="40854"/>
                  </a:lnTo>
                  <a:lnTo>
                    <a:pt x="742436" y="33543"/>
                  </a:lnTo>
                  <a:close/>
                </a:path>
                <a:path w="743584" h="181610">
                  <a:moveTo>
                    <a:pt x="73532" y="33416"/>
                  </a:moveTo>
                  <a:lnTo>
                    <a:pt x="74294" y="33924"/>
                  </a:lnTo>
                  <a:lnTo>
                    <a:pt x="73532" y="33416"/>
                  </a:lnTo>
                  <a:close/>
                </a:path>
                <a:path w="743584" h="181610">
                  <a:moveTo>
                    <a:pt x="679957" y="19446"/>
                  </a:moveTo>
                  <a:lnTo>
                    <a:pt x="658113" y="33924"/>
                  </a:lnTo>
                  <a:lnTo>
                    <a:pt x="658749" y="33543"/>
                  </a:lnTo>
                  <a:lnTo>
                    <a:pt x="742436" y="33543"/>
                  </a:lnTo>
                  <a:lnTo>
                    <a:pt x="743330" y="31194"/>
                  </a:lnTo>
                  <a:lnTo>
                    <a:pt x="743104" y="20867"/>
                  </a:lnTo>
                  <a:lnTo>
                    <a:pt x="742700" y="19954"/>
                  </a:lnTo>
                  <a:lnTo>
                    <a:pt x="679323" y="19954"/>
                  </a:lnTo>
                  <a:lnTo>
                    <a:pt x="679957" y="19446"/>
                  </a:lnTo>
                  <a:close/>
                </a:path>
                <a:path w="743584" h="181610">
                  <a:moveTo>
                    <a:pt x="52324" y="19446"/>
                  </a:moveTo>
                  <a:lnTo>
                    <a:pt x="52958" y="19954"/>
                  </a:lnTo>
                  <a:lnTo>
                    <a:pt x="53094" y="19954"/>
                  </a:lnTo>
                  <a:lnTo>
                    <a:pt x="52324" y="19446"/>
                  </a:lnTo>
                  <a:close/>
                </a:path>
                <a:path w="743584" h="181610">
                  <a:moveTo>
                    <a:pt x="721344" y="0"/>
                  </a:moveTo>
                  <a:lnTo>
                    <a:pt x="710987" y="188"/>
                  </a:lnTo>
                  <a:lnTo>
                    <a:pt x="701166" y="4460"/>
                  </a:lnTo>
                  <a:lnTo>
                    <a:pt x="679323" y="19954"/>
                  </a:lnTo>
                  <a:lnTo>
                    <a:pt x="742700" y="19954"/>
                  </a:lnTo>
                  <a:lnTo>
                    <a:pt x="738758" y="11064"/>
                  </a:lnTo>
                  <a:lnTo>
                    <a:pt x="731010" y="3692"/>
                  </a:lnTo>
                  <a:lnTo>
                    <a:pt x="721344" y="0"/>
                  </a:lnTo>
                  <a:close/>
                </a:path>
              </a:pathLst>
            </a:custGeom>
            <a:solidFill>
              <a:srgbClr val="001F5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1202161" y="3277361"/>
              <a:ext cx="1295400" cy="1371600"/>
            </a:xfrm>
            <a:custGeom>
              <a:avLst/>
              <a:gdLst/>
              <a:ahLst/>
              <a:cxnLst/>
              <a:rect l="l" t="t" r="r" b="b"/>
              <a:pathLst>
                <a:path w="1295400" h="1371600">
                  <a:moveTo>
                    <a:pt x="0" y="685800"/>
                  </a:moveTo>
                  <a:lnTo>
                    <a:pt x="1626" y="636828"/>
                  </a:lnTo>
                  <a:lnTo>
                    <a:pt x="6431" y="588784"/>
                  </a:lnTo>
                  <a:lnTo>
                    <a:pt x="14305" y="541785"/>
                  </a:lnTo>
                  <a:lnTo>
                    <a:pt x="25140" y="495947"/>
                  </a:lnTo>
                  <a:lnTo>
                    <a:pt x="38824" y="451386"/>
                  </a:lnTo>
                  <a:lnTo>
                    <a:pt x="55250" y="408218"/>
                  </a:lnTo>
                  <a:lnTo>
                    <a:pt x="74307" y="366559"/>
                  </a:lnTo>
                  <a:lnTo>
                    <a:pt x="95886" y="326525"/>
                  </a:lnTo>
                  <a:lnTo>
                    <a:pt x="119877" y="288233"/>
                  </a:lnTo>
                  <a:lnTo>
                    <a:pt x="146171" y="251798"/>
                  </a:lnTo>
                  <a:lnTo>
                    <a:pt x="174658" y="217336"/>
                  </a:lnTo>
                  <a:lnTo>
                    <a:pt x="205229" y="184964"/>
                  </a:lnTo>
                  <a:lnTo>
                    <a:pt x="237774" y="154798"/>
                  </a:lnTo>
                  <a:lnTo>
                    <a:pt x="272183" y="126954"/>
                  </a:lnTo>
                  <a:lnTo>
                    <a:pt x="308347" y="101548"/>
                  </a:lnTo>
                  <a:lnTo>
                    <a:pt x="346157" y="78696"/>
                  </a:lnTo>
                  <a:lnTo>
                    <a:pt x="385503" y="58514"/>
                  </a:lnTo>
                  <a:lnTo>
                    <a:pt x="426275" y="41118"/>
                  </a:lnTo>
                  <a:lnTo>
                    <a:pt x="468365" y="26625"/>
                  </a:lnTo>
                  <a:lnTo>
                    <a:pt x="511661" y="15151"/>
                  </a:lnTo>
                  <a:lnTo>
                    <a:pt x="556056" y="6811"/>
                  </a:lnTo>
                  <a:lnTo>
                    <a:pt x="601438" y="1722"/>
                  </a:lnTo>
                  <a:lnTo>
                    <a:pt x="647700" y="0"/>
                  </a:lnTo>
                  <a:lnTo>
                    <a:pt x="693961" y="1722"/>
                  </a:lnTo>
                  <a:lnTo>
                    <a:pt x="739343" y="6811"/>
                  </a:lnTo>
                  <a:lnTo>
                    <a:pt x="783738" y="15151"/>
                  </a:lnTo>
                  <a:lnTo>
                    <a:pt x="827034" y="26625"/>
                  </a:lnTo>
                  <a:lnTo>
                    <a:pt x="869124" y="41118"/>
                  </a:lnTo>
                  <a:lnTo>
                    <a:pt x="909896" y="58514"/>
                  </a:lnTo>
                  <a:lnTo>
                    <a:pt x="949242" y="78696"/>
                  </a:lnTo>
                  <a:lnTo>
                    <a:pt x="987052" y="101548"/>
                  </a:lnTo>
                  <a:lnTo>
                    <a:pt x="1023216" y="126954"/>
                  </a:lnTo>
                  <a:lnTo>
                    <a:pt x="1057625" y="154798"/>
                  </a:lnTo>
                  <a:lnTo>
                    <a:pt x="1090170" y="184964"/>
                  </a:lnTo>
                  <a:lnTo>
                    <a:pt x="1120741" y="217336"/>
                  </a:lnTo>
                  <a:lnTo>
                    <a:pt x="1149228" y="251798"/>
                  </a:lnTo>
                  <a:lnTo>
                    <a:pt x="1175522" y="288233"/>
                  </a:lnTo>
                  <a:lnTo>
                    <a:pt x="1199513" y="326525"/>
                  </a:lnTo>
                  <a:lnTo>
                    <a:pt x="1221092" y="366559"/>
                  </a:lnTo>
                  <a:lnTo>
                    <a:pt x="1240149" y="408218"/>
                  </a:lnTo>
                  <a:lnTo>
                    <a:pt x="1256575" y="451386"/>
                  </a:lnTo>
                  <a:lnTo>
                    <a:pt x="1270259" y="495947"/>
                  </a:lnTo>
                  <a:lnTo>
                    <a:pt x="1281094" y="541785"/>
                  </a:lnTo>
                  <a:lnTo>
                    <a:pt x="1288968" y="588784"/>
                  </a:lnTo>
                  <a:lnTo>
                    <a:pt x="1293773" y="636828"/>
                  </a:lnTo>
                  <a:lnTo>
                    <a:pt x="1295400" y="685800"/>
                  </a:lnTo>
                  <a:lnTo>
                    <a:pt x="1293773" y="734771"/>
                  </a:lnTo>
                  <a:lnTo>
                    <a:pt x="1288968" y="782815"/>
                  </a:lnTo>
                  <a:lnTo>
                    <a:pt x="1281094" y="829814"/>
                  </a:lnTo>
                  <a:lnTo>
                    <a:pt x="1270259" y="875652"/>
                  </a:lnTo>
                  <a:lnTo>
                    <a:pt x="1256575" y="920213"/>
                  </a:lnTo>
                  <a:lnTo>
                    <a:pt x="1240149" y="963381"/>
                  </a:lnTo>
                  <a:lnTo>
                    <a:pt x="1221092" y="1005040"/>
                  </a:lnTo>
                  <a:lnTo>
                    <a:pt x="1199513" y="1045074"/>
                  </a:lnTo>
                  <a:lnTo>
                    <a:pt x="1175522" y="1083366"/>
                  </a:lnTo>
                  <a:lnTo>
                    <a:pt x="1149228" y="1119801"/>
                  </a:lnTo>
                  <a:lnTo>
                    <a:pt x="1120741" y="1154263"/>
                  </a:lnTo>
                  <a:lnTo>
                    <a:pt x="1090170" y="1186635"/>
                  </a:lnTo>
                  <a:lnTo>
                    <a:pt x="1057625" y="1216801"/>
                  </a:lnTo>
                  <a:lnTo>
                    <a:pt x="1023216" y="1244645"/>
                  </a:lnTo>
                  <a:lnTo>
                    <a:pt x="987052" y="1270051"/>
                  </a:lnTo>
                  <a:lnTo>
                    <a:pt x="949242" y="1292903"/>
                  </a:lnTo>
                  <a:lnTo>
                    <a:pt x="909896" y="1313085"/>
                  </a:lnTo>
                  <a:lnTo>
                    <a:pt x="869124" y="1330481"/>
                  </a:lnTo>
                  <a:lnTo>
                    <a:pt x="827034" y="1344974"/>
                  </a:lnTo>
                  <a:lnTo>
                    <a:pt x="783738" y="1356448"/>
                  </a:lnTo>
                  <a:lnTo>
                    <a:pt x="739343" y="1364788"/>
                  </a:lnTo>
                  <a:lnTo>
                    <a:pt x="693961" y="1369877"/>
                  </a:lnTo>
                  <a:lnTo>
                    <a:pt x="647700" y="1371600"/>
                  </a:lnTo>
                  <a:lnTo>
                    <a:pt x="601438" y="1369877"/>
                  </a:lnTo>
                  <a:lnTo>
                    <a:pt x="556056" y="1364788"/>
                  </a:lnTo>
                  <a:lnTo>
                    <a:pt x="511661" y="1356448"/>
                  </a:lnTo>
                  <a:lnTo>
                    <a:pt x="468365" y="1344974"/>
                  </a:lnTo>
                  <a:lnTo>
                    <a:pt x="426275" y="1330481"/>
                  </a:lnTo>
                  <a:lnTo>
                    <a:pt x="385503" y="1313085"/>
                  </a:lnTo>
                  <a:lnTo>
                    <a:pt x="346157" y="1292903"/>
                  </a:lnTo>
                  <a:lnTo>
                    <a:pt x="308347" y="1270051"/>
                  </a:lnTo>
                  <a:lnTo>
                    <a:pt x="272183" y="1244645"/>
                  </a:lnTo>
                  <a:lnTo>
                    <a:pt x="237774" y="1216801"/>
                  </a:lnTo>
                  <a:lnTo>
                    <a:pt x="205229" y="1186635"/>
                  </a:lnTo>
                  <a:lnTo>
                    <a:pt x="174658" y="1154263"/>
                  </a:lnTo>
                  <a:lnTo>
                    <a:pt x="146171" y="1119801"/>
                  </a:lnTo>
                  <a:lnTo>
                    <a:pt x="119877" y="1083366"/>
                  </a:lnTo>
                  <a:lnTo>
                    <a:pt x="95886" y="1045074"/>
                  </a:lnTo>
                  <a:lnTo>
                    <a:pt x="74307" y="1005040"/>
                  </a:lnTo>
                  <a:lnTo>
                    <a:pt x="55250" y="963381"/>
                  </a:lnTo>
                  <a:lnTo>
                    <a:pt x="38824" y="920213"/>
                  </a:lnTo>
                  <a:lnTo>
                    <a:pt x="25140" y="875652"/>
                  </a:lnTo>
                  <a:lnTo>
                    <a:pt x="14305" y="829814"/>
                  </a:lnTo>
                  <a:lnTo>
                    <a:pt x="6431" y="782815"/>
                  </a:lnTo>
                  <a:lnTo>
                    <a:pt x="1626" y="734771"/>
                  </a:lnTo>
                  <a:lnTo>
                    <a:pt x="0" y="685800"/>
                  </a:lnTo>
                  <a:close/>
                </a:path>
              </a:pathLst>
            </a:custGeom>
            <a:ln w="53975">
              <a:solidFill>
                <a:srgbClr val="001F5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762000" y="7772400"/>
            <a:ext cx="14598015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600" b="1" spc="-65" dirty="0">
                <a:solidFill>
                  <a:srgbClr val="403052"/>
                </a:solidFill>
                <a:latin typeface="Calibri"/>
                <a:cs typeface="Calibri"/>
              </a:rPr>
              <a:t>Tools</a:t>
            </a:r>
            <a:r>
              <a:rPr sz="3600" b="1" spc="-10" dirty="0">
                <a:solidFill>
                  <a:srgbClr val="403052"/>
                </a:solidFill>
                <a:latin typeface="Calibri"/>
                <a:cs typeface="Calibri"/>
              </a:rPr>
              <a:t> </a:t>
            </a:r>
            <a:r>
              <a:rPr sz="3600" b="1" dirty="0">
                <a:solidFill>
                  <a:srgbClr val="403052"/>
                </a:solidFill>
                <a:latin typeface="Calibri"/>
                <a:cs typeface="Calibri"/>
              </a:rPr>
              <a:t>used</a:t>
            </a:r>
            <a:r>
              <a:rPr sz="3600" b="1" spc="5" dirty="0">
                <a:solidFill>
                  <a:srgbClr val="403052"/>
                </a:solidFill>
                <a:latin typeface="Calibri"/>
                <a:cs typeface="Calibri"/>
              </a:rPr>
              <a:t> </a:t>
            </a:r>
            <a:r>
              <a:rPr sz="3600" b="1" dirty="0">
                <a:solidFill>
                  <a:srgbClr val="403052"/>
                </a:solidFill>
                <a:latin typeface="Calibri"/>
                <a:cs typeface="Calibri"/>
              </a:rPr>
              <a:t>:</a:t>
            </a:r>
            <a:r>
              <a:rPr sz="3600" b="1" spc="-25" dirty="0">
                <a:solidFill>
                  <a:srgbClr val="403052"/>
                </a:solidFill>
                <a:latin typeface="Calibri"/>
                <a:cs typeface="Calibri"/>
              </a:rPr>
              <a:t> </a:t>
            </a:r>
            <a:r>
              <a:rPr lang="en-IN" sz="3600" dirty="0">
                <a:latin typeface="Calibri"/>
                <a:cs typeface="Calibri"/>
              </a:rPr>
              <a:t>Mysql</a:t>
            </a:r>
            <a:r>
              <a:rPr lang="en-IN" sz="3600" spc="-25" dirty="0">
                <a:latin typeface="Calibri"/>
                <a:cs typeface="Calibri"/>
              </a:rPr>
              <a:t>, Tableau and</a:t>
            </a:r>
            <a:r>
              <a:rPr sz="3600" spc="-20" dirty="0">
                <a:latin typeface="Calibri"/>
                <a:cs typeface="Calibri"/>
              </a:rPr>
              <a:t> </a:t>
            </a:r>
            <a:r>
              <a:rPr sz="3600" spc="-30" dirty="0">
                <a:latin typeface="Calibri"/>
                <a:cs typeface="Calibri"/>
              </a:rPr>
              <a:t>Power</a:t>
            </a:r>
            <a:r>
              <a:rPr sz="3600" spc="-5" dirty="0">
                <a:latin typeface="Calibri"/>
                <a:cs typeface="Calibri"/>
              </a:rPr>
              <a:t> </a:t>
            </a:r>
            <a:r>
              <a:rPr sz="3600" spc="-10" dirty="0">
                <a:latin typeface="Calibri"/>
                <a:cs typeface="Calibri"/>
              </a:rPr>
              <a:t>point</a:t>
            </a:r>
            <a:r>
              <a:rPr sz="3600" spc="-25" dirty="0">
                <a:latin typeface="Calibri"/>
                <a:cs typeface="Calibri"/>
              </a:rPr>
              <a:t> </a:t>
            </a:r>
            <a:r>
              <a:rPr sz="3600" spc="-15" dirty="0">
                <a:latin typeface="Calibri"/>
                <a:cs typeface="Calibri"/>
              </a:rPr>
              <a:t>presentation.</a:t>
            </a:r>
            <a:endParaRPr sz="36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3600" b="1" spc="-25" dirty="0">
                <a:solidFill>
                  <a:srgbClr val="403052"/>
                </a:solidFill>
                <a:latin typeface="Calibri"/>
                <a:cs typeface="Calibri"/>
              </a:rPr>
              <a:t>Data</a:t>
            </a:r>
            <a:r>
              <a:rPr sz="3600" b="1" spc="5" dirty="0">
                <a:solidFill>
                  <a:srgbClr val="403052"/>
                </a:solidFill>
                <a:latin typeface="Calibri"/>
                <a:cs typeface="Calibri"/>
              </a:rPr>
              <a:t> </a:t>
            </a:r>
            <a:r>
              <a:rPr sz="3600" b="1" spc="-10" dirty="0">
                <a:solidFill>
                  <a:srgbClr val="403052"/>
                </a:solidFill>
                <a:latin typeface="Calibri"/>
                <a:cs typeface="Calibri"/>
              </a:rPr>
              <a:t>Source</a:t>
            </a:r>
            <a:r>
              <a:rPr sz="3600" b="1" dirty="0">
                <a:solidFill>
                  <a:srgbClr val="403052"/>
                </a:solidFill>
                <a:latin typeface="Calibri"/>
                <a:cs typeface="Calibri"/>
              </a:rPr>
              <a:t> : </a:t>
            </a:r>
            <a:r>
              <a:rPr lang="en-US" sz="3600" spc="-10" dirty="0">
                <a:latin typeface="Calibri"/>
                <a:cs typeface="Calibri"/>
              </a:rPr>
              <a:t>Consumer Goods Ad_Hoc Insights</a:t>
            </a:r>
            <a:r>
              <a:rPr sz="3600" spc="-40" dirty="0">
                <a:latin typeface="Calibri"/>
                <a:cs typeface="Calibri"/>
              </a:rPr>
              <a:t>.</a:t>
            </a:r>
            <a:endParaRPr sz="36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562CBBC-2CD1-2676-6400-C222D7FDCBB4}"/>
              </a:ext>
            </a:extLst>
          </p:cNvPr>
          <p:cNvSpPr txBox="1"/>
          <p:nvPr/>
        </p:nvSpPr>
        <p:spPr>
          <a:xfrm>
            <a:off x="2971800" y="8921760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 err="1"/>
              <a:t>Atliq</a:t>
            </a:r>
            <a:r>
              <a:rPr lang="en-US" sz="2400" dirty="0"/>
              <a:t> Exclusive operates its business in 8 major markets for Asia Pacific region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 err="1"/>
              <a:t>Atliq</a:t>
            </a:r>
            <a:r>
              <a:rPr lang="en-US" sz="2400" dirty="0"/>
              <a:t> Exclusive has the most stores in APAC region followed by EU(6) and NA(2)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409F9A-EA66-713D-D0BF-7088D4F5DF16}"/>
              </a:ext>
            </a:extLst>
          </p:cNvPr>
          <p:cNvSpPr txBox="1"/>
          <p:nvPr/>
        </p:nvSpPr>
        <p:spPr>
          <a:xfrm>
            <a:off x="2209800" y="228600"/>
            <a:ext cx="1080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Provide the list of markets in which customer “</a:t>
            </a:r>
            <a:r>
              <a:rPr lang="en-US" sz="2400" dirty="0" err="1"/>
              <a:t>Atliq</a:t>
            </a:r>
            <a:r>
              <a:rPr lang="en-US" sz="2400" dirty="0"/>
              <a:t> Exclusive” operates its business in the APAC region.</a:t>
            </a:r>
          </a:p>
        </p:txBody>
      </p:sp>
      <p:pic>
        <p:nvPicPr>
          <p:cNvPr id="19" name="Picture 18" descr="A map of the world&#10;&#10;Description automatically generated">
            <a:extLst>
              <a:ext uri="{FF2B5EF4-FFF2-40B4-BE49-F238E27FC236}">
                <a16:creationId xmlns:a16="http://schemas.microsoft.com/office/drawing/2014/main" id="{CC3F0AE6-8A3A-D639-3A26-3BF3884C02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741606"/>
            <a:ext cx="10655300" cy="60960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C6D8206-7DEC-F8EA-C3C8-E6CE957A0F11}"/>
              </a:ext>
            </a:extLst>
          </p:cNvPr>
          <p:cNvSpPr txBox="1"/>
          <p:nvPr/>
        </p:nvSpPr>
        <p:spPr>
          <a:xfrm>
            <a:off x="7162800" y="8460095"/>
            <a:ext cx="1382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INSIGHTS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562CBBC-2CD1-2676-6400-C222D7FDCBB4}"/>
              </a:ext>
            </a:extLst>
          </p:cNvPr>
          <p:cNvSpPr txBox="1"/>
          <p:nvPr/>
        </p:nvSpPr>
        <p:spPr>
          <a:xfrm>
            <a:off x="2971800" y="8412897"/>
            <a:ext cx="1051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With a 36.33% increase in new products, </a:t>
            </a:r>
            <a:r>
              <a:rPr lang="en-US" sz="2400" dirty="0" err="1"/>
              <a:t>Atliq</a:t>
            </a:r>
            <a:r>
              <a:rPr lang="en-US" sz="2400" dirty="0"/>
              <a:t> hardware is building a strong and dynamic reputation by meeting with the changing needs of the customer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409F9A-EA66-713D-D0BF-7088D4F5DF16}"/>
              </a:ext>
            </a:extLst>
          </p:cNvPr>
          <p:cNvSpPr txBox="1"/>
          <p:nvPr/>
        </p:nvSpPr>
        <p:spPr>
          <a:xfrm>
            <a:off x="2286000" y="503395"/>
            <a:ext cx="10807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2. What is the percentage of unique product increase in 2021 vs 2020</a:t>
            </a:r>
          </a:p>
        </p:txBody>
      </p:sp>
      <p:pic>
        <p:nvPicPr>
          <p:cNvPr id="3" name="object 2">
            <a:extLst>
              <a:ext uri="{FF2B5EF4-FFF2-40B4-BE49-F238E27FC236}">
                <a16:creationId xmlns:a16="http://schemas.microsoft.com/office/drawing/2014/main" id="{21E25B2B-54AD-357F-3B06-D57CA20DFE6D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439400" y="1828800"/>
            <a:ext cx="4872037" cy="5313600"/>
          </a:xfrm>
          <a:prstGeom prst="rect">
            <a:avLst/>
          </a:prstGeom>
        </p:spPr>
      </p:pic>
      <p:pic>
        <p:nvPicPr>
          <p:cNvPr id="4" name="object 3">
            <a:extLst>
              <a:ext uri="{FF2B5EF4-FFF2-40B4-BE49-F238E27FC236}">
                <a16:creationId xmlns:a16="http://schemas.microsoft.com/office/drawing/2014/main" id="{3C22AB1A-1709-636E-19F3-0F9BF3609871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97200" y="3280171"/>
            <a:ext cx="6636543" cy="1150143"/>
          </a:xfrm>
          <a:prstGeom prst="rect">
            <a:avLst/>
          </a:prstGeom>
        </p:spPr>
      </p:pic>
      <p:sp>
        <p:nvSpPr>
          <p:cNvPr id="8" name="object 4">
            <a:extLst>
              <a:ext uri="{FF2B5EF4-FFF2-40B4-BE49-F238E27FC236}">
                <a16:creationId xmlns:a16="http://schemas.microsoft.com/office/drawing/2014/main" id="{DBCA7F1F-FB12-59CD-1CFF-19242B261C7C}"/>
              </a:ext>
            </a:extLst>
          </p:cNvPr>
          <p:cNvSpPr/>
          <p:nvPr/>
        </p:nvSpPr>
        <p:spPr>
          <a:xfrm>
            <a:off x="8928655" y="2559903"/>
            <a:ext cx="1410176" cy="577691"/>
          </a:xfrm>
          <a:custGeom>
            <a:avLst/>
            <a:gdLst/>
            <a:ahLst/>
            <a:cxnLst/>
            <a:rect l="l" t="t" r="r" b="b"/>
            <a:pathLst>
              <a:path w="1880234" h="770254">
                <a:moveTo>
                  <a:pt x="989677" y="749370"/>
                </a:moveTo>
                <a:lnTo>
                  <a:pt x="986257" y="735971"/>
                </a:lnTo>
                <a:lnTo>
                  <a:pt x="987709" y="721773"/>
                </a:lnTo>
                <a:lnTo>
                  <a:pt x="992394" y="707424"/>
                </a:lnTo>
                <a:lnTo>
                  <a:pt x="1020283" y="652845"/>
                </a:lnTo>
                <a:lnTo>
                  <a:pt x="1044796" y="615088"/>
                </a:lnTo>
                <a:lnTo>
                  <a:pt x="1073099" y="581285"/>
                </a:lnTo>
                <a:lnTo>
                  <a:pt x="1106079" y="552419"/>
                </a:lnTo>
                <a:lnTo>
                  <a:pt x="1144624" y="529471"/>
                </a:lnTo>
                <a:lnTo>
                  <a:pt x="1189620" y="513426"/>
                </a:lnTo>
                <a:lnTo>
                  <a:pt x="1292666" y="487323"/>
                </a:lnTo>
                <a:lnTo>
                  <a:pt x="1342548" y="475483"/>
                </a:lnTo>
                <a:lnTo>
                  <a:pt x="1393934" y="466290"/>
                </a:lnTo>
                <a:lnTo>
                  <a:pt x="1370355" y="449286"/>
                </a:lnTo>
                <a:lnTo>
                  <a:pt x="1303708" y="418426"/>
                </a:lnTo>
                <a:lnTo>
                  <a:pt x="1262229" y="404760"/>
                </a:lnTo>
                <a:lnTo>
                  <a:pt x="1216371" y="392398"/>
                </a:lnTo>
                <a:lnTo>
                  <a:pt x="1166928" y="381433"/>
                </a:lnTo>
                <a:lnTo>
                  <a:pt x="1114694" y="371962"/>
                </a:lnTo>
                <a:lnTo>
                  <a:pt x="1060463" y="364078"/>
                </a:lnTo>
                <a:lnTo>
                  <a:pt x="1005029" y="357878"/>
                </a:lnTo>
                <a:lnTo>
                  <a:pt x="949185" y="353455"/>
                </a:lnTo>
                <a:lnTo>
                  <a:pt x="893727" y="350906"/>
                </a:lnTo>
                <a:lnTo>
                  <a:pt x="839447" y="350325"/>
                </a:lnTo>
                <a:lnTo>
                  <a:pt x="787140" y="351806"/>
                </a:lnTo>
                <a:lnTo>
                  <a:pt x="737600" y="355446"/>
                </a:lnTo>
                <a:lnTo>
                  <a:pt x="691620" y="361339"/>
                </a:lnTo>
                <a:lnTo>
                  <a:pt x="649995" y="369580"/>
                </a:lnTo>
                <a:lnTo>
                  <a:pt x="599801" y="382845"/>
                </a:lnTo>
                <a:lnTo>
                  <a:pt x="550872" y="398136"/>
                </a:lnTo>
                <a:lnTo>
                  <a:pt x="503199" y="415426"/>
                </a:lnTo>
                <a:lnTo>
                  <a:pt x="456771" y="434692"/>
                </a:lnTo>
                <a:lnTo>
                  <a:pt x="411578" y="455907"/>
                </a:lnTo>
                <a:lnTo>
                  <a:pt x="367609" y="479047"/>
                </a:lnTo>
                <a:lnTo>
                  <a:pt x="324855" y="504086"/>
                </a:lnTo>
                <a:lnTo>
                  <a:pt x="283306" y="531000"/>
                </a:lnTo>
                <a:lnTo>
                  <a:pt x="242949" y="559762"/>
                </a:lnTo>
                <a:lnTo>
                  <a:pt x="203777" y="590349"/>
                </a:lnTo>
                <a:lnTo>
                  <a:pt x="165777" y="622735"/>
                </a:lnTo>
                <a:lnTo>
                  <a:pt x="128941" y="656894"/>
                </a:lnTo>
                <a:lnTo>
                  <a:pt x="93257" y="692803"/>
                </a:lnTo>
                <a:lnTo>
                  <a:pt x="58715" y="730434"/>
                </a:lnTo>
                <a:lnTo>
                  <a:pt x="25305" y="769764"/>
                </a:lnTo>
                <a:lnTo>
                  <a:pt x="7960" y="756073"/>
                </a:lnTo>
                <a:lnTo>
                  <a:pt x="555" y="740375"/>
                </a:lnTo>
                <a:lnTo>
                  <a:pt x="0" y="723449"/>
                </a:lnTo>
                <a:lnTo>
                  <a:pt x="3199" y="706073"/>
                </a:lnTo>
                <a:lnTo>
                  <a:pt x="16322" y="659056"/>
                </a:lnTo>
                <a:lnTo>
                  <a:pt x="34158" y="614241"/>
                </a:lnTo>
                <a:lnTo>
                  <a:pt x="57338" y="571929"/>
                </a:lnTo>
                <a:lnTo>
                  <a:pt x="86493" y="532425"/>
                </a:lnTo>
                <a:lnTo>
                  <a:pt x="121573" y="493099"/>
                </a:lnTo>
                <a:lnTo>
                  <a:pt x="158030" y="455730"/>
                </a:lnTo>
                <a:lnTo>
                  <a:pt x="195834" y="420291"/>
                </a:lnTo>
                <a:lnTo>
                  <a:pt x="234959" y="386754"/>
                </a:lnTo>
                <a:lnTo>
                  <a:pt x="275373" y="355090"/>
                </a:lnTo>
                <a:lnTo>
                  <a:pt x="317049" y="325272"/>
                </a:lnTo>
                <a:lnTo>
                  <a:pt x="359957" y="297271"/>
                </a:lnTo>
                <a:lnTo>
                  <a:pt x="404069" y="271060"/>
                </a:lnTo>
                <a:lnTo>
                  <a:pt x="449355" y="246609"/>
                </a:lnTo>
                <a:lnTo>
                  <a:pt x="495787" y="223892"/>
                </a:lnTo>
                <a:lnTo>
                  <a:pt x="543337" y="202880"/>
                </a:lnTo>
                <a:lnTo>
                  <a:pt x="591974" y="183545"/>
                </a:lnTo>
                <a:lnTo>
                  <a:pt x="638584" y="167189"/>
                </a:lnTo>
                <a:lnTo>
                  <a:pt x="685340" y="153181"/>
                </a:lnTo>
                <a:lnTo>
                  <a:pt x="732234" y="141545"/>
                </a:lnTo>
                <a:lnTo>
                  <a:pt x="779257" y="132306"/>
                </a:lnTo>
                <a:lnTo>
                  <a:pt x="826401" y="125489"/>
                </a:lnTo>
                <a:lnTo>
                  <a:pt x="873657" y="121116"/>
                </a:lnTo>
                <a:lnTo>
                  <a:pt x="921016" y="119213"/>
                </a:lnTo>
                <a:lnTo>
                  <a:pt x="968471" y="119804"/>
                </a:lnTo>
                <a:lnTo>
                  <a:pt x="1016011" y="122912"/>
                </a:lnTo>
                <a:lnTo>
                  <a:pt x="1063630" y="128563"/>
                </a:lnTo>
                <a:lnTo>
                  <a:pt x="1111318" y="136780"/>
                </a:lnTo>
                <a:lnTo>
                  <a:pt x="1159066" y="147587"/>
                </a:lnTo>
                <a:lnTo>
                  <a:pt x="1206866" y="161009"/>
                </a:lnTo>
                <a:lnTo>
                  <a:pt x="1255508" y="176466"/>
                </a:lnTo>
                <a:lnTo>
                  <a:pt x="1304050" y="192632"/>
                </a:lnTo>
                <a:lnTo>
                  <a:pt x="1500364" y="260743"/>
                </a:lnTo>
                <a:lnTo>
                  <a:pt x="1489128" y="234980"/>
                </a:lnTo>
                <a:lnTo>
                  <a:pt x="1484429" y="225924"/>
                </a:lnTo>
                <a:lnTo>
                  <a:pt x="1459219" y="174693"/>
                </a:lnTo>
                <a:lnTo>
                  <a:pt x="1452357" y="135504"/>
                </a:lnTo>
                <a:lnTo>
                  <a:pt x="1464785" y="97621"/>
                </a:lnTo>
                <a:lnTo>
                  <a:pt x="1497447" y="50305"/>
                </a:lnTo>
                <a:lnTo>
                  <a:pt x="1507592" y="38177"/>
                </a:lnTo>
                <a:lnTo>
                  <a:pt x="1518811" y="26231"/>
                </a:lnTo>
                <a:lnTo>
                  <a:pt x="1544272" y="0"/>
                </a:lnTo>
                <a:lnTo>
                  <a:pt x="1568446" y="30762"/>
                </a:lnTo>
                <a:lnTo>
                  <a:pt x="1731779" y="254969"/>
                </a:lnTo>
                <a:lnTo>
                  <a:pt x="1795133" y="340544"/>
                </a:lnTo>
                <a:lnTo>
                  <a:pt x="1827231" y="383016"/>
                </a:lnTo>
                <a:lnTo>
                  <a:pt x="1859700" y="425210"/>
                </a:lnTo>
                <a:lnTo>
                  <a:pt x="1873382" y="447355"/>
                </a:lnTo>
                <a:lnTo>
                  <a:pt x="1879621" y="468409"/>
                </a:lnTo>
                <a:lnTo>
                  <a:pt x="1879508" y="489210"/>
                </a:lnTo>
                <a:lnTo>
                  <a:pt x="1874129" y="510596"/>
                </a:lnTo>
                <a:lnTo>
                  <a:pt x="1854808" y="552315"/>
                </a:lnTo>
                <a:lnTo>
                  <a:pt x="1829057" y="589664"/>
                </a:lnTo>
                <a:lnTo>
                  <a:pt x="1798700" y="623429"/>
                </a:lnTo>
                <a:lnTo>
                  <a:pt x="1765561" y="654398"/>
                </a:lnTo>
                <a:lnTo>
                  <a:pt x="1712275" y="667352"/>
                </a:lnTo>
                <a:lnTo>
                  <a:pt x="1692764" y="667015"/>
                </a:lnTo>
                <a:lnTo>
                  <a:pt x="1643720" y="665571"/>
                </a:lnTo>
                <a:lnTo>
                  <a:pt x="1594734" y="664984"/>
                </a:lnTo>
                <a:lnTo>
                  <a:pt x="1545809" y="665287"/>
                </a:lnTo>
                <a:lnTo>
                  <a:pt x="1496950" y="666512"/>
                </a:lnTo>
                <a:lnTo>
                  <a:pt x="1448163" y="668692"/>
                </a:lnTo>
                <a:lnTo>
                  <a:pt x="1399452" y="671859"/>
                </a:lnTo>
                <a:lnTo>
                  <a:pt x="1350822" y="676045"/>
                </a:lnTo>
                <a:lnTo>
                  <a:pt x="1302278" y="681284"/>
                </a:lnTo>
                <a:lnTo>
                  <a:pt x="1253825" y="687606"/>
                </a:lnTo>
                <a:lnTo>
                  <a:pt x="1205468" y="695046"/>
                </a:lnTo>
                <a:lnTo>
                  <a:pt x="1157212" y="703635"/>
                </a:lnTo>
                <a:lnTo>
                  <a:pt x="1116094" y="712937"/>
                </a:lnTo>
                <a:lnTo>
                  <a:pt x="1074920" y="724343"/>
                </a:lnTo>
                <a:lnTo>
                  <a:pt x="1033008" y="736829"/>
                </a:lnTo>
                <a:lnTo>
                  <a:pt x="989677" y="749370"/>
                </a:lnTo>
                <a:close/>
              </a:path>
            </a:pathLst>
          </a:custGeom>
          <a:solidFill>
            <a:srgbClr val="12239D"/>
          </a:solidFill>
        </p:spPr>
        <p:txBody>
          <a:bodyPr wrap="square" lIns="0" tIns="0" rIns="0" bIns="0" rtlCol="0"/>
          <a:lstStyle/>
          <a:p>
            <a:endParaRPr sz="13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9EB7E5-2241-8186-C448-567E37755440}"/>
              </a:ext>
            </a:extLst>
          </p:cNvPr>
          <p:cNvSpPr txBox="1"/>
          <p:nvPr/>
        </p:nvSpPr>
        <p:spPr>
          <a:xfrm>
            <a:off x="7391400" y="7696200"/>
            <a:ext cx="1382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4216621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562CBBC-2CD1-2676-6400-C222D7FDCBB4}"/>
              </a:ext>
            </a:extLst>
          </p:cNvPr>
          <p:cNvSpPr txBox="1"/>
          <p:nvPr/>
        </p:nvSpPr>
        <p:spPr>
          <a:xfrm>
            <a:off x="2247900" y="7620000"/>
            <a:ext cx="11963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We have a wide range of products under segment: Notebook, Accessories and Peripherals averaging around 110 while segment like Desktop, Storage  and Network are lagging with an average of 23 products per segment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sz="2400" dirty="0"/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Product development team needs to evaluate on products that require redesigning as per modern standards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409F9A-EA66-713D-D0BF-7088D4F5DF16}"/>
              </a:ext>
            </a:extLst>
          </p:cNvPr>
          <p:cNvSpPr txBox="1"/>
          <p:nvPr/>
        </p:nvSpPr>
        <p:spPr>
          <a:xfrm>
            <a:off x="2362200" y="401391"/>
            <a:ext cx="10807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3. Provide a report with all the </a:t>
            </a:r>
            <a:r>
              <a:rPr lang="en-US" sz="2400" dirty="0" err="1"/>
              <a:t>unqiue</a:t>
            </a:r>
            <a:r>
              <a:rPr lang="en-US" sz="2400" dirty="0"/>
              <a:t> product counts for each segment and sort them in descending order of product counts</a:t>
            </a:r>
          </a:p>
        </p:txBody>
      </p:sp>
      <p:pic>
        <p:nvPicPr>
          <p:cNvPr id="3" name="Picture 2" descr="A graph of a bar graph&#10;&#10;Description automatically generated with medium confidence">
            <a:extLst>
              <a:ext uri="{FF2B5EF4-FFF2-40B4-BE49-F238E27FC236}">
                <a16:creationId xmlns:a16="http://schemas.microsoft.com/office/drawing/2014/main" id="{54953861-8E86-6BE0-8322-DD62C6F871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1981200"/>
            <a:ext cx="10655300" cy="44602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EFDD6A-8214-1629-C2DC-F2E31C563C64}"/>
              </a:ext>
            </a:extLst>
          </p:cNvPr>
          <p:cNvSpPr txBox="1"/>
          <p:nvPr/>
        </p:nvSpPr>
        <p:spPr>
          <a:xfrm>
            <a:off x="7340600" y="7035800"/>
            <a:ext cx="1382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403936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562CBBC-2CD1-2676-6400-C222D7FDCBB4}"/>
              </a:ext>
            </a:extLst>
          </p:cNvPr>
          <p:cNvSpPr txBox="1"/>
          <p:nvPr/>
        </p:nvSpPr>
        <p:spPr>
          <a:xfrm>
            <a:off x="2057400" y="7620000"/>
            <a:ext cx="11963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With the introduction of 34 new products, Accessories segment has the highest increase in number of unique products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Notebook and Peripherals each has an increment of 16 new unique products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Product development has done a good job in the Desktop segment by increasing unique products from 7 to 22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Networking segment is at the bottom with 3 new products introduced since 2020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409F9A-EA66-713D-D0BF-7088D4F5DF16}"/>
              </a:ext>
            </a:extLst>
          </p:cNvPr>
          <p:cNvSpPr txBox="1"/>
          <p:nvPr/>
        </p:nvSpPr>
        <p:spPr>
          <a:xfrm>
            <a:off x="2209800" y="457200"/>
            <a:ext cx="11201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4. Follow-up: Which segment had the most increase in unique products in 2021 vs 2020</a:t>
            </a:r>
          </a:p>
        </p:txBody>
      </p:sp>
      <p:pic>
        <p:nvPicPr>
          <p:cNvPr id="3" name="Picture 2" descr="A blue squares with numbers&#10;&#10;Description automatically generated">
            <a:extLst>
              <a:ext uri="{FF2B5EF4-FFF2-40B4-BE49-F238E27FC236}">
                <a16:creationId xmlns:a16="http://schemas.microsoft.com/office/drawing/2014/main" id="{C69DDEB4-6B75-CB1C-A059-48A353848D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300" y="2097732"/>
            <a:ext cx="10058400" cy="4191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A6C4380-6EB4-8A8E-715D-0C6A6040C0A5}"/>
              </a:ext>
            </a:extLst>
          </p:cNvPr>
          <p:cNvSpPr txBox="1"/>
          <p:nvPr/>
        </p:nvSpPr>
        <p:spPr>
          <a:xfrm>
            <a:off x="6656862" y="7018634"/>
            <a:ext cx="1382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2671685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E1409F9A-EA66-713D-D0BF-7088D4F5DF16}"/>
              </a:ext>
            </a:extLst>
          </p:cNvPr>
          <p:cNvSpPr txBox="1"/>
          <p:nvPr/>
        </p:nvSpPr>
        <p:spPr>
          <a:xfrm>
            <a:off x="2275265" y="771588"/>
            <a:ext cx="11201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5. Get the products that have the highest and lowest manufacturing costs</a:t>
            </a:r>
          </a:p>
        </p:txBody>
      </p:sp>
      <p:grpSp>
        <p:nvGrpSpPr>
          <p:cNvPr id="4" name="object 2">
            <a:extLst>
              <a:ext uri="{FF2B5EF4-FFF2-40B4-BE49-F238E27FC236}">
                <a16:creationId xmlns:a16="http://schemas.microsoft.com/office/drawing/2014/main" id="{42D8BD3E-CAB3-D40F-410E-C4D214C09460}"/>
              </a:ext>
            </a:extLst>
          </p:cNvPr>
          <p:cNvGrpSpPr/>
          <p:nvPr/>
        </p:nvGrpSpPr>
        <p:grpSpPr>
          <a:xfrm>
            <a:off x="1828800" y="2514600"/>
            <a:ext cx="13057823" cy="4293394"/>
            <a:chOff x="599745" y="2047413"/>
            <a:chExt cx="17410430" cy="5724525"/>
          </a:xfrm>
        </p:grpSpPr>
        <p:pic>
          <p:nvPicPr>
            <p:cNvPr id="5" name="object 3">
              <a:extLst>
                <a:ext uri="{FF2B5EF4-FFF2-40B4-BE49-F238E27FC236}">
                  <a16:creationId xmlns:a16="http://schemas.microsoft.com/office/drawing/2014/main" id="{0CAA1B8A-CD7A-972C-6A1B-F06184052D61}"/>
                </a:ext>
              </a:extLst>
            </p:cNvPr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599745" y="4194829"/>
              <a:ext cx="10258424" cy="2143124"/>
            </a:xfrm>
            <a:prstGeom prst="rect">
              <a:avLst/>
            </a:prstGeom>
          </p:spPr>
        </p:pic>
        <p:pic>
          <p:nvPicPr>
            <p:cNvPr id="6" name="object 4">
              <a:extLst>
                <a:ext uri="{FF2B5EF4-FFF2-40B4-BE49-F238E27FC236}">
                  <a16:creationId xmlns:a16="http://schemas.microsoft.com/office/drawing/2014/main" id="{8B8A9C66-9472-A555-471C-1B4ED1ABD799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856557" y="2047413"/>
              <a:ext cx="7153274" cy="5724524"/>
            </a:xfrm>
            <a:prstGeom prst="rect">
              <a:avLst/>
            </a:prstGeom>
          </p:spPr>
        </p:pic>
        <p:sp>
          <p:nvSpPr>
            <p:cNvPr id="7" name="object 5">
              <a:extLst>
                <a:ext uri="{FF2B5EF4-FFF2-40B4-BE49-F238E27FC236}">
                  <a16:creationId xmlns:a16="http://schemas.microsoft.com/office/drawing/2014/main" id="{6B7EE383-C80C-164C-E02E-3D15724E83AB}"/>
                </a:ext>
              </a:extLst>
            </p:cNvPr>
            <p:cNvSpPr/>
            <p:nvPr/>
          </p:nvSpPr>
          <p:spPr>
            <a:xfrm>
              <a:off x="10516636" y="3592773"/>
              <a:ext cx="1145540" cy="541020"/>
            </a:xfrm>
            <a:custGeom>
              <a:avLst/>
              <a:gdLst/>
              <a:ahLst/>
              <a:cxnLst/>
              <a:rect l="l" t="t" r="r" b="b"/>
              <a:pathLst>
                <a:path w="1145540" h="541020">
                  <a:moveTo>
                    <a:pt x="1034874" y="136243"/>
                  </a:moveTo>
                  <a:lnTo>
                    <a:pt x="901675" y="160990"/>
                  </a:lnTo>
                  <a:lnTo>
                    <a:pt x="898401" y="155105"/>
                  </a:lnTo>
                  <a:lnTo>
                    <a:pt x="894989" y="147458"/>
                  </a:lnTo>
                  <a:lnTo>
                    <a:pt x="890287" y="140522"/>
                  </a:lnTo>
                  <a:lnTo>
                    <a:pt x="872448" y="110488"/>
                  </a:lnTo>
                  <a:lnTo>
                    <a:pt x="866442" y="86928"/>
                  </a:lnTo>
                  <a:lnTo>
                    <a:pt x="872359" y="63252"/>
                  </a:lnTo>
                  <a:lnTo>
                    <a:pt x="890291" y="32871"/>
                  </a:lnTo>
                  <a:lnTo>
                    <a:pt x="895978" y="25000"/>
                  </a:lnTo>
                  <a:lnTo>
                    <a:pt x="902428" y="17078"/>
                  </a:lnTo>
                  <a:lnTo>
                    <a:pt x="909294" y="9002"/>
                  </a:lnTo>
                  <a:lnTo>
                    <a:pt x="916797" y="0"/>
                  </a:lnTo>
                  <a:lnTo>
                    <a:pt x="928267" y="12371"/>
                  </a:lnTo>
                  <a:lnTo>
                    <a:pt x="933066" y="17606"/>
                  </a:lnTo>
                  <a:lnTo>
                    <a:pt x="937616" y="22761"/>
                  </a:lnTo>
                  <a:lnTo>
                    <a:pt x="1034874" y="136243"/>
                  </a:lnTo>
                  <a:close/>
                </a:path>
                <a:path w="1145540" h="541020">
                  <a:moveTo>
                    <a:pt x="17674" y="540902"/>
                  </a:moveTo>
                  <a:lnTo>
                    <a:pt x="6382" y="533376"/>
                  </a:lnTo>
                  <a:lnTo>
                    <a:pt x="1113" y="524159"/>
                  </a:lnTo>
                  <a:lnTo>
                    <a:pt x="0" y="513869"/>
                  </a:lnTo>
                  <a:lnTo>
                    <a:pt x="1175" y="503128"/>
                  </a:lnTo>
                  <a:lnTo>
                    <a:pt x="16031" y="445696"/>
                  </a:lnTo>
                  <a:lnTo>
                    <a:pt x="44490" y="393359"/>
                  </a:lnTo>
                  <a:lnTo>
                    <a:pt x="74517" y="355345"/>
                  </a:lnTo>
                  <a:lnTo>
                    <a:pt x="106628" y="319851"/>
                  </a:lnTo>
                  <a:lnTo>
                    <a:pt x="140760" y="286825"/>
                  </a:lnTo>
                  <a:lnTo>
                    <a:pt x="176848" y="256213"/>
                  </a:lnTo>
                  <a:lnTo>
                    <a:pt x="214827" y="227963"/>
                  </a:lnTo>
                  <a:lnTo>
                    <a:pt x="254635" y="202021"/>
                  </a:lnTo>
                  <a:lnTo>
                    <a:pt x="296205" y="178333"/>
                  </a:lnTo>
                  <a:lnTo>
                    <a:pt x="339475" y="156848"/>
                  </a:lnTo>
                  <a:lnTo>
                    <a:pt x="384946" y="137793"/>
                  </a:lnTo>
                  <a:lnTo>
                    <a:pt x="430931" y="122525"/>
                  </a:lnTo>
                  <a:lnTo>
                    <a:pt x="477412" y="111107"/>
                  </a:lnTo>
                  <a:lnTo>
                    <a:pt x="524370" y="103606"/>
                  </a:lnTo>
                  <a:lnTo>
                    <a:pt x="571788" y="100087"/>
                  </a:lnTo>
                  <a:lnTo>
                    <a:pt x="619648" y="100614"/>
                  </a:lnTo>
                  <a:lnTo>
                    <a:pt x="667932" y="105253"/>
                  </a:lnTo>
                  <a:lnTo>
                    <a:pt x="716621" y="114068"/>
                  </a:lnTo>
                  <a:lnTo>
                    <a:pt x="762536" y="124924"/>
                  </a:lnTo>
                  <a:lnTo>
                    <a:pt x="901675" y="160990"/>
                  </a:lnTo>
                  <a:lnTo>
                    <a:pt x="1034874" y="136243"/>
                  </a:lnTo>
                  <a:lnTo>
                    <a:pt x="1040402" y="142633"/>
                  </a:lnTo>
                  <a:lnTo>
                    <a:pt x="425365" y="256899"/>
                  </a:lnTo>
                  <a:lnTo>
                    <a:pt x="383637" y="267491"/>
                  </a:lnTo>
                  <a:lnTo>
                    <a:pt x="333677" y="285571"/>
                  </a:lnTo>
                  <a:lnTo>
                    <a:pt x="286123" y="306886"/>
                  </a:lnTo>
                  <a:lnTo>
                    <a:pt x="240938" y="331367"/>
                  </a:lnTo>
                  <a:lnTo>
                    <a:pt x="198090" y="358946"/>
                  </a:lnTo>
                  <a:lnTo>
                    <a:pt x="157543" y="389554"/>
                  </a:lnTo>
                  <a:lnTo>
                    <a:pt x="119262" y="423122"/>
                  </a:lnTo>
                  <a:lnTo>
                    <a:pt x="83213" y="459582"/>
                  </a:lnTo>
                  <a:lnTo>
                    <a:pt x="49362" y="498865"/>
                  </a:lnTo>
                  <a:lnTo>
                    <a:pt x="17674" y="540902"/>
                  </a:lnTo>
                  <a:close/>
                </a:path>
                <a:path w="1145540" h="541020">
                  <a:moveTo>
                    <a:pt x="609856" y="482920"/>
                  </a:moveTo>
                  <a:lnTo>
                    <a:pt x="607142" y="474915"/>
                  </a:lnTo>
                  <a:lnTo>
                    <a:pt x="607388" y="466193"/>
                  </a:lnTo>
                  <a:lnTo>
                    <a:pt x="609615" y="457227"/>
                  </a:lnTo>
                  <a:lnTo>
                    <a:pt x="630682" y="410315"/>
                  </a:lnTo>
                  <a:lnTo>
                    <a:pt x="653503" y="376535"/>
                  </a:lnTo>
                  <a:lnTo>
                    <a:pt x="683303" y="349028"/>
                  </a:lnTo>
                  <a:lnTo>
                    <a:pt x="722074" y="329673"/>
                  </a:lnTo>
                  <a:lnTo>
                    <a:pt x="805029" y="302122"/>
                  </a:lnTo>
                  <a:lnTo>
                    <a:pt x="845584" y="291294"/>
                  </a:lnTo>
                  <a:lnTo>
                    <a:pt x="819136" y="276944"/>
                  </a:lnTo>
                  <a:lnTo>
                    <a:pt x="782920" y="265031"/>
                  </a:lnTo>
                  <a:lnTo>
                    <a:pt x="738952" y="255638"/>
                  </a:lnTo>
                  <a:lnTo>
                    <a:pt x="689250" y="248850"/>
                  </a:lnTo>
                  <a:lnTo>
                    <a:pt x="635833" y="244750"/>
                  </a:lnTo>
                  <a:lnTo>
                    <a:pt x="580719" y="243421"/>
                  </a:lnTo>
                  <a:lnTo>
                    <a:pt x="525924" y="244947"/>
                  </a:lnTo>
                  <a:lnTo>
                    <a:pt x="473467" y="249412"/>
                  </a:lnTo>
                  <a:lnTo>
                    <a:pt x="425365" y="256899"/>
                  </a:lnTo>
                  <a:lnTo>
                    <a:pt x="1040402" y="142633"/>
                  </a:lnTo>
                  <a:lnTo>
                    <a:pt x="1065196" y="171290"/>
                  </a:lnTo>
                  <a:lnTo>
                    <a:pt x="1097415" y="207910"/>
                  </a:lnTo>
                  <a:lnTo>
                    <a:pt x="1130169" y="244256"/>
                  </a:lnTo>
                  <a:lnTo>
                    <a:pt x="1139593" y="257107"/>
                  </a:lnTo>
                  <a:lnTo>
                    <a:pt x="1144390" y="269644"/>
                  </a:lnTo>
                  <a:lnTo>
                    <a:pt x="1145268" y="282327"/>
                  </a:lnTo>
                  <a:lnTo>
                    <a:pt x="1142934" y="295615"/>
                  </a:lnTo>
                  <a:lnTo>
                    <a:pt x="1118817" y="345934"/>
                  </a:lnTo>
                  <a:lnTo>
                    <a:pt x="803235" y="425834"/>
                  </a:lnTo>
                  <a:lnTo>
                    <a:pt x="756885" y="435638"/>
                  </a:lnTo>
                  <a:lnTo>
                    <a:pt x="710810" y="447132"/>
                  </a:lnTo>
                  <a:lnTo>
                    <a:pt x="685945" y="454743"/>
                  </a:lnTo>
                  <a:lnTo>
                    <a:pt x="661142" y="463640"/>
                  </a:lnTo>
                  <a:lnTo>
                    <a:pt x="609856" y="482920"/>
                  </a:lnTo>
                  <a:close/>
                </a:path>
                <a:path w="1145540" h="541020">
                  <a:moveTo>
                    <a:pt x="1062885" y="397165"/>
                  </a:moveTo>
                  <a:lnTo>
                    <a:pt x="1050533" y="398800"/>
                  </a:lnTo>
                  <a:lnTo>
                    <a:pt x="991049" y="402005"/>
                  </a:lnTo>
                  <a:lnTo>
                    <a:pt x="943769" y="405806"/>
                  </a:lnTo>
                  <a:lnTo>
                    <a:pt x="896695" y="410994"/>
                  </a:lnTo>
                  <a:lnTo>
                    <a:pt x="849845" y="417644"/>
                  </a:lnTo>
                  <a:lnTo>
                    <a:pt x="803235" y="425834"/>
                  </a:lnTo>
                  <a:lnTo>
                    <a:pt x="1098951" y="370894"/>
                  </a:lnTo>
                  <a:lnTo>
                    <a:pt x="1082715" y="388388"/>
                  </a:lnTo>
                  <a:lnTo>
                    <a:pt x="1074102" y="393924"/>
                  </a:lnTo>
                  <a:lnTo>
                    <a:pt x="1062885" y="397165"/>
                  </a:lnTo>
                  <a:close/>
                </a:path>
              </a:pathLst>
            </a:custGeom>
            <a:solidFill>
              <a:srgbClr val="12239D"/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  <p:sp>
          <p:nvSpPr>
            <p:cNvPr id="8" name="object 6">
              <a:extLst>
                <a:ext uri="{FF2B5EF4-FFF2-40B4-BE49-F238E27FC236}">
                  <a16:creationId xmlns:a16="http://schemas.microsoft.com/office/drawing/2014/main" id="{C914716A-4DBF-D1DA-84B1-AE489BE080F4}"/>
                </a:ext>
              </a:extLst>
            </p:cNvPr>
            <p:cNvSpPr/>
            <p:nvPr/>
          </p:nvSpPr>
          <p:spPr>
            <a:xfrm>
              <a:off x="11682150" y="4655029"/>
              <a:ext cx="265430" cy="400685"/>
            </a:xfrm>
            <a:custGeom>
              <a:avLst/>
              <a:gdLst/>
              <a:ahLst/>
              <a:cxnLst/>
              <a:rect l="l" t="t" r="r" b="b"/>
              <a:pathLst>
                <a:path w="265429" h="400685">
                  <a:moveTo>
                    <a:pt x="162201" y="293765"/>
                  </a:moveTo>
                  <a:lnTo>
                    <a:pt x="100178" y="293765"/>
                  </a:lnTo>
                  <a:lnTo>
                    <a:pt x="100178" y="224316"/>
                  </a:lnTo>
                  <a:lnTo>
                    <a:pt x="64719" y="215120"/>
                  </a:lnTo>
                  <a:lnTo>
                    <a:pt x="34583" y="199795"/>
                  </a:lnTo>
                  <a:lnTo>
                    <a:pt x="13398" y="174751"/>
                  </a:lnTo>
                  <a:lnTo>
                    <a:pt x="4792" y="136402"/>
                  </a:lnTo>
                  <a:lnTo>
                    <a:pt x="9827" y="104799"/>
                  </a:lnTo>
                  <a:lnTo>
                    <a:pt x="27055" y="78859"/>
                  </a:lnTo>
                  <a:lnTo>
                    <a:pt x="57163" y="57644"/>
                  </a:lnTo>
                  <a:lnTo>
                    <a:pt x="100840" y="40212"/>
                  </a:lnTo>
                  <a:lnTo>
                    <a:pt x="100840" y="0"/>
                  </a:lnTo>
                  <a:lnTo>
                    <a:pt x="160847" y="0"/>
                  </a:lnTo>
                  <a:lnTo>
                    <a:pt x="160847" y="40102"/>
                  </a:lnTo>
                  <a:lnTo>
                    <a:pt x="199138" y="52478"/>
                  </a:lnTo>
                  <a:lnTo>
                    <a:pt x="229423" y="72504"/>
                  </a:lnTo>
                  <a:lnTo>
                    <a:pt x="250052" y="102012"/>
                  </a:lnTo>
                  <a:lnTo>
                    <a:pt x="250640" y="104589"/>
                  </a:lnTo>
                  <a:lnTo>
                    <a:pt x="162227" y="104589"/>
                  </a:lnTo>
                  <a:lnTo>
                    <a:pt x="162227" y="104720"/>
                  </a:lnTo>
                  <a:lnTo>
                    <a:pt x="101633" y="104720"/>
                  </a:lnTo>
                  <a:lnTo>
                    <a:pt x="86934" y="109289"/>
                  </a:lnTo>
                  <a:lnTo>
                    <a:pt x="76746" y="116205"/>
                  </a:lnTo>
                  <a:lnTo>
                    <a:pt x="71103" y="125281"/>
                  </a:lnTo>
                  <a:lnTo>
                    <a:pt x="70038" y="136334"/>
                  </a:lnTo>
                  <a:lnTo>
                    <a:pt x="72831" y="145558"/>
                  </a:lnTo>
                  <a:lnTo>
                    <a:pt x="79041" y="152296"/>
                  </a:lnTo>
                  <a:lnTo>
                    <a:pt x="88649" y="156466"/>
                  </a:lnTo>
                  <a:lnTo>
                    <a:pt x="101633" y="157985"/>
                  </a:lnTo>
                  <a:lnTo>
                    <a:pt x="162227" y="157985"/>
                  </a:lnTo>
                  <a:lnTo>
                    <a:pt x="162227" y="167550"/>
                  </a:lnTo>
                  <a:lnTo>
                    <a:pt x="211239" y="182145"/>
                  </a:lnTo>
                  <a:lnTo>
                    <a:pt x="243135" y="200539"/>
                  </a:lnTo>
                  <a:lnTo>
                    <a:pt x="260374" y="224845"/>
                  </a:lnTo>
                  <a:lnTo>
                    <a:pt x="261724" y="233503"/>
                  </a:lnTo>
                  <a:lnTo>
                    <a:pt x="162201" y="233503"/>
                  </a:lnTo>
                  <a:lnTo>
                    <a:pt x="162201" y="293765"/>
                  </a:lnTo>
                  <a:close/>
                </a:path>
                <a:path w="265429" h="400685">
                  <a:moveTo>
                    <a:pt x="259372" y="142831"/>
                  </a:moveTo>
                  <a:lnTo>
                    <a:pt x="196712" y="142831"/>
                  </a:lnTo>
                  <a:lnTo>
                    <a:pt x="192221" y="129777"/>
                  </a:lnTo>
                  <a:lnTo>
                    <a:pt x="185776" y="118405"/>
                  </a:lnTo>
                  <a:lnTo>
                    <a:pt x="176178" y="109686"/>
                  </a:lnTo>
                  <a:lnTo>
                    <a:pt x="162227" y="104589"/>
                  </a:lnTo>
                  <a:lnTo>
                    <a:pt x="250640" y="104589"/>
                  </a:lnTo>
                  <a:lnTo>
                    <a:pt x="259372" y="142831"/>
                  </a:lnTo>
                  <a:close/>
                </a:path>
                <a:path w="265429" h="400685">
                  <a:moveTo>
                    <a:pt x="162227" y="157985"/>
                  </a:moveTo>
                  <a:lnTo>
                    <a:pt x="101633" y="157985"/>
                  </a:lnTo>
                  <a:lnTo>
                    <a:pt x="101633" y="104720"/>
                  </a:lnTo>
                  <a:lnTo>
                    <a:pt x="162227" y="104720"/>
                  </a:lnTo>
                  <a:lnTo>
                    <a:pt x="162227" y="157985"/>
                  </a:lnTo>
                  <a:close/>
                </a:path>
                <a:path w="265429" h="400685">
                  <a:moveTo>
                    <a:pt x="256371" y="294973"/>
                  </a:moveTo>
                  <a:lnTo>
                    <a:pt x="162201" y="294973"/>
                  </a:lnTo>
                  <a:lnTo>
                    <a:pt x="180100" y="290643"/>
                  </a:lnTo>
                  <a:lnTo>
                    <a:pt x="193505" y="283190"/>
                  </a:lnTo>
                  <a:lnTo>
                    <a:pt x="201707" y="273230"/>
                  </a:lnTo>
                  <a:lnTo>
                    <a:pt x="203997" y="261380"/>
                  </a:lnTo>
                  <a:lnTo>
                    <a:pt x="200558" y="250415"/>
                  </a:lnTo>
                  <a:lnTo>
                    <a:pt x="192206" y="241908"/>
                  </a:lnTo>
                  <a:lnTo>
                    <a:pt x="179301" y="236168"/>
                  </a:lnTo>
                  <a:lnTo>
                    <a:pt x="162201" y="233503"/>
                  </a:lnTo>
                  <a:lnTo>
                    <a:pt x="261724" y="233503"/>
                  </a:lnTo>
                  <a:lnTo>
                    <a:pt x="265417" y="257176"/>
                  </a:lnTo>
                  <a:lnTo>
                    <a:pt x="258183" y="292361"/>
                  </a:lnTo>
                  <a:lnTo>
                    <a:pt x="256371" y="294973"/>
                  </a:lnTo>
                  <a:close/>
                </a:path>
                <a:path w="265429" h="400685">
                  <a:moveTo>
                    <a:pt x="161429" y="400100"/>
                  </a:moveTo>
                  <a:lnTo>
                    <a:pt x="101844" y="400100"/>
                  </a:lnTo>
                  <a:lnTo>
                    <a:pt x="101844" y="358782"/>
                  </a:lnTo>
                  <a:lnTo>
                    <a:pt x="63073" y="343260"/>
                  </a:lnTo>
                  <a:lnTo>
                    <a:pt x="32320" y="320430"/>
                  </a:lnTo>
                  <a:lnTo>
                    <a:pt x="10869" y="288837"/>
                  </a:lnTo>
                  <a:lnTo>
                    <a:pt x="0" y="247022"/>
                  </a:lnTo>
                  <a:lnTo>
                    <a:pt x="63929" y="247022"/>
                  </a:lnTo>
                  <a:lnTo>
                    <a:pt x="68338" y="261626"/>
                  </a:lnTo>
                  <a:lnTo>
                    <a:pt x="74945" y="274961"/>
                  </a:lnTo>
                  <a:lnTo>
                    <a:pt x="85106" y="286012"/>
                  </a:lnTo>
                  <a:lnTo>
                    <a:pt x="100178" y="293765"/>
                  </a:lnTo>
                  <a:lnTo>
                    <a:pt x="162201" y="293765"/>
                  </a:lnTo>
                  <a:lnTo>
                    <a:pt x="162201" y="294973"/>
                  </a:lnTo>
                  <a:lnTo>
                    <a:pt x="256371" y="294973"/>
                  </a:lnTo>
                  <a:lnTo>
                    <a:pt x="237694" y="321894"/>
                  </a:lnTo>
                  <a:lnTo>
                    <a:pt x="205070" y="344564"/>
                  </a:lnTo>
                  <a:lnTo>
                    <a:pt x="161429" y="359163"/>
                  </a:lnTo>
                  <a:lnTo>
                    <a:pt x="161429" y="400100"/>
                  </a:lnTo>
                  <a:close/>
                </a:path>
              </a:pathLst>
            </a:custGeom>
            <a:solidFill>
              <a:srgbClr val="12239D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 sz="135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1C88550-3BCC-1D7A-3DFB-ADD247108966}"/>
              </a:ext>
            </a:extLst>
          </p:cNvPr>
          <p:cNvSpPr txBox="1"/>
          <p:nvPr/>
        </p:nvSpPr>
        <p:spPr>
          <a:xfrm>
            <a:off x="2237165" y="8663628"/>
            <a:ext cx="1264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Mouse AQ Master wired x1Ms (Variant: Standard 1) has the lowest manufacturing cost.</a:t>
            </a:r>
          </a:p>
          <a:p>
            <a:r>
              <a:rPr lang="en-US" sz="2400" dirty="0"/>
              <a:t>Personal Desktop: AQ Home Allin1 Gen2 (Variant: Plus 3) has the highest manufacturing cost</a:t>
            </a:r>
            <a:r>
              <a:rPr lang="en-US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43F915E-5218-7248-041A-39BE427B3C37}"/>
              </a:ext>
            </a:extLst>
          </p:cNvPr>
          <p:cNvSpPr txBox="1"/>
          <p:nvPr/>
        </p:nvSpPr>
        <p:spPr>
          <a:xfrm>
            <a:off x="6748543" y="7924800"/>
            <a:ext cx="1382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1808153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562CBBC-2CD1-2676-6400-C222D7FDCBB4}"/>
              </a:ext>
            </a:extLst>
          </p:cNvPr>
          <p:cNvSpPr txBox="1"/>
          <p:nvPr/>
        </p:nvSpPr>
        <p:spPr>
          <a:xfrm>
            <a:off x="2438400" y="8458200"/>
            <a:ext cx="1196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Flipkart has received the highest pre_invoice discount percent i.e., 30.83%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Top 5 customers have a collective average around 30.21%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FY 2021, Average discount provided to all customers in Indian market was 24.16%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409F9A-EA66-713D-D0BF-7088D4F5DF16}"/>
              </a:ext>
            </a:extLst>
          </p:cNvPr>
          <p:cNvSpPr txBox="1"/>
          <p:nvPr/>
        </p:nvSpPr>
        <p:spPr>
          <a:xfrm>
            <a:off x="2209800" y="457200"/>
            <a:ext cx="1120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6. Generate a report which contains the top 5 customers who received an average high pre_invoice_discount_pct for the fiscal year 2021 and in the Indian market</a:t>
            </a:r>
          </a:p>
        </p:txBody>
      </p:sp>
      <p:pic>
        <p:nvPicPr>
          <p:cNvPr id="6" name="Picture 5" descr="A blue pie chart with white text&#10;&#10;Description automatically generated">
            <a:extLst>
              <a:ext uri="{FF2B5EF4-FFF2-40B4-BE49-F238E27FC236}">
                <a16:creationId xmlns:a16="http://schemas.microsoft.com/office/drawing/2014/main" id="{126024E2-96A5-513E-1578-370388D365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818999"/>
            <a:ext cx="10210800" cy="53821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C21903-771C-C52A-B0CE-D2B18D3E1557}"/>
              </a:ext>
            </a:extLst>
          </p:cNvPr>
          <p:cNvSpPr txBox="1"/>
          <p:nvPr/>
        </p:nvSpPr>
        <p:spPr>
          <a:xfrm>
            <a:off x="6847362" y="7844135"/>
            <a:ext cx="1382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3893724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562CBBC-2CD1-2676-6400-C222D7FDCBB4}"/>
              </a:ext>
            </a:extLst>
          </p:cNvPr>
          <p:cNvSpPr txBox="1"/>
          <p:nvPr/>
        </p:nvSpPr>
        <p:spPr>
          <a:xfrm>
            <a:off x="2209800" y="8305800"/>
            <a:ext cx="11963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For </a:t>
            </a:r>
            <a:r>
              <a:rPr lang="en-US" sz="2400" dirty="0" err="1"/>
              <a:t>Atliq</a:t>
            </a:r>
            <a:r>
              <a:rPr lang="en-US" sz="2400" dirty="0"/>
              <a:t>-Exclusive store maximum sales were recorded in November - 2020 ($20.46 Million) and lowest sakes recorded in March – 2020 ($0.38 Million)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Low sales from March to August were due to pandemic when stores were shut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Sales started improving from September – 2020 onwards due to ease in lockdown restrictions and the onset of festival season in India and other markets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409F9A-EA66-713D-D0BF-7088D4F5DF16}"/>
              </a:ext>
            </a:extLst>
          </p:cNvPr>
          <p:cNvSpPr txBox="1"/>
          <p:nvPr/>
        </p:nvSpPr>
        <p:spPr>
          <a:xfrm>
            <a:off x="2362200" y="533400"/>
            <a:ext cx="11201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7. Get the complete report of the Gross sales amount for the customer “</a:t>
            </a:r>
            <a:r>
              <a:rPr lang="en-US" sz="2400" dirty="0" err="1"/>
              <a:t>Atliq</a:t>
            </a:r>
            <a:r>
              <a:rPr lang="en-US" sz="2400" dirty="0"/>
              <a:t> Exclusive ” for each month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0B5A899-2089-8DAA-F1B3-2B051D3C2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005044"/>
            <a:ext cx="10363200" cy="47005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CC8830-F994-85F8-57F0-3C766EE1064A}"/>
              </a:ext>
            </a:extLst>
          </p:cNvPr>
          <p:cNvSpPr txBox="1"/>
          <p:nvPr/>
        </p:nvSpPr>
        <p:spPr>
          <a:xfrm>
            <a:off x="6898162" y="7696200"/>
            <a:ext cx="1382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INSIGHTS</a:t>
            </a:r>
          </a:p>
        </p:txBody>
      </p:sp>
    </p:spTree>
    <p:extLst>
      <p:ext uri="{BB962C8B-B14F-4D97-AF65-F5344CB8AC3E}">
        <p14:creationId xmlns:p14="http://schemas.microsoft.com/office/powerpoint/2010/main" val="2804828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1562CBBC-2CD1-2676-6400-C222D7FDCBB4}"/>
              </a:ext>
            </a:extLst>
          </p:cNvPr>
          <p:cNvSpPr txBox="1"/>
          <p:nvPr/>
        </p:nvSpPr>
        <p:spPr>
          <a:xfrm>
            <a:off x="3048000" y="8382000"/>
            <a:ext cx="1196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Q1 (September-November) had the maximum quantity sold for FY 2020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Sales dropped in Q3 (March-May) because of pandemic</a:t>
            </a:r>
          </a:p>
          <a:p>
            <a:pPr marL="342900" indent="-342900">
              <a:buFont typeface="Wingdings" pitchFamily="2" charset="2"/>
              <a:buChar char="Ø"/>
            </a:pPr>
            <a:r>
              <a:rPr lang="en-US" sz="2400" dirty="0"/>
              <a:t>Increase in sales recorded in Q4 (June-August)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409F9A-EA66-713D-D0BF-7088D4F5DF16}"/>
              </a:ext>
            </a:extLst>
          </p:cNvPr>
          <p:cNvSpPr txBox="1"/>
          <p:nvPr/>
        </p:nvSpPr>
        <p:spPr>
          <a:xfrm>
            <a:off x="3200400" y="533400"/>
            <a:ext cx="11201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8. In which quarter of 2020, got the maximum total_sold_quantity.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6F3B7A-B4B4-4C76-737B-A36F20837E73}"/>
              </a:ext>
            </a:extLst>
          </p:cNvPr>
          <p:cNvSpPr txBox="1"/>
          <p:nvPr/>
        </p:nvSpPr>
        <p:spPr>
          <a:xfrm>
            <a:off x="6847362" y="7844135"/>
            <a:ext cx="13822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INSIGHTS</a:t>
            </a:r>
          </a:p>
        </p:txBody>
      </p:sp>
      <p:pic>
        <p:nvPicPr>
          <p:cNvPr id="5" name="object 3">
            <a:extLst>
              <a:ext uri="{FF2B5EF4-FFF2-40B4-BE49-F238E27FC236}">
                <a16:creationId xmlns:a16="http://schemas.microsoft.com/office/drawing/2014/main" id="{450C49B1-2693-A26C-4696-11CD0B12A8EA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048000" y="1524000"/>
            <a:ext cx="9296400" cy="580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323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7724</TotalTime>
  <Words>720</Words>
  <Application>Microsoft Macintosh PowerPoint</Application>
  <PresentationFormat>Custom</PresentationFormat>
  <Paragraphs>56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Provide Insights to management in Consumer Goods Domain Department</dc:title>
  <cp:lastModifiedBy>Akhil Reddy Gunreddy</cp:lastModifiedBy>
  <cp:revision>9</cp:revision>
  <dcterms:created xsi:type="dcterms:W3CDTF">2023-10-04T12:18:37Z</dcterms:created>
  <dcterms:modified xsi:type="dcterms:W3CDTF">2023-10-09T21:02:50Z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2023-04-20T00:00:00Z</vt:filetime>
  </property>
  <property fmtid="{D5CDD505-2E9C-101B-9397-08002B2CF9AE}" pid="3" name="Creator">
    <vt:lpwstr>PDFium</vt:lpwstr>
  </property>
  <property fmtid="{D5CDD505-2E9C-101B-9397-08002B2CF9AE}" pid="4" name="LastSaved">
    <vt:filetime>2023-04-20T00:00:00Z</vt:filetime>
  </property>
</Properties>
</file>